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Lst>
  <p:notesMasterIdLst>
    <p:notesMasterId r:id="rId80"/>
  </p:notesMasterIdLst>
  <p:sldIdLst>
    <p:sldId id="348" r:id="rId3"/>
    <p:sldId id="350" r:id="rId4"/>
    <p:sldId id="351" r:id="rId5"/>
    <p:sldId id="349" r:id="rId6"/>
    <p:sldId id="259" r:id="rId7"/>
    <p:sldId id="260" r:id="rId8"/>
    <p:sldId id="263" r:id="rId9"/>
    <p:sldId id="334" r:id="rId10"/>
    <p:sldId id="335" r:id="rId11"/>
    <p:sldId id="270" r:id="rId12"/>
    <p:sldId id="336" r:id="rId13"/>
    <p:sldId id="337" r:id="rId14"/>
    <p:sldId id="338" r:id="rId15"/>
    <p:sldId id="339" r:id="rId16"/>
    <p:sldId id="340" r:id="rId17"/>
    <p:sldId id="341" r:id="rId18"/>
    <p:sldId id="343" r:id="rId19"/>
    <p:sldId id="342" r:id="rId20"/>
    <p:sldId id="346" r:id="rId21"/>
    <p:sldId id="345" r:id="rId22"/>
    <p:sldId id="347" r:id="rId23"/>
    <p:sldId id="271" r:id="rId24"/>
    <p:sldId id="272" r:id="rId25"/>
    <p:sldId id="273" r:id="rId26"/>
    <p:sldId id="274" r:id="rId27"/>
    <p:sldId id="275" r:id="rId28"/>
    <p:sldId id="276" r:id="rId29"/>
    <p:sldId id="277" r:id="rId30"/>
    <p:sldId id="278" r:id="rId31"/>
    <p:sldId id="279"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32" r:id="rId79"/>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12BA42-A5EF-434B-A67B-880A3FF38B11}">
  <a:tblStyle styleId="{CF12BA42-A5EF-434B-A67B-880A3FF38B1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17"/>
  </p:normalViewPr>
  <p:slideViewPr>
    <p:cSldViewPr snapToGrid="0" snapToObjects="1">
      <p:cViewPr varScale="1">
        <p:scale>
          <a:sx n="83" d="100"/>
          <a:sy n="83"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3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61471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11128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8886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085794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9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3632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390594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76570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471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715603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6" name="Shape 5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47655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198580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7" name="Shape 5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1" name="Shape 5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4" name="Shape 5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81253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0" name="Shape 5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5" name="Shape 5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1" name="Shape 5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4" name="Shape 5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0" name="Shape 6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6" name="Shape 6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486404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1" name="Shape 6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7" name="Shape 6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7" name="Shape 6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9" name="Shape 6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5" name="Shape 6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1" name="Shape 6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7" name="Shape 6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3" name="Shape 7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9" name="Shape 7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5" name="Shape 7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21" name="Shape 7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5" name="Shape 7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1" name="Shape 7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7" name="Shape 7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3" name="Shape 7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9" name="Shape 7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5" name="Shape 7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1" name="Shape 7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6" name="Shape 8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8" name="Shape 8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84" name="Shape 8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0" name="Shape 9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88937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8933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12"/>
        <p:cNvGrpSpPr/>
        <p:nvPr/>
      </p:nvGrpSpPr>
      <p:grpSpPr>
        <a:xfrm>
          <a:off x="0" y="0"/>
          <a:ext cx="0" cy="0"/>
          <a:chOff x="0" y="0"/>
          <a:chExt cx="0" cy="0"/>
        </a:xfrm>
      </p:grpSpPr>
      <p:cxnSp>
        <p:nvCxnSpPr>
          <p:cNvPr id="213" name="Shape 213"/>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4" name="Shape 214"/>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pic>
        <p:nvPicPr>
          <p:cNvPr id="215" name="Shape 215"/>
          <p:cNvPicPr preferRelativeResize="0"/>
          <p:nvPr/>
        </p:nvPicPr>
        <p:blipFill rotWithShape="1">
          <a:blip r:embed="rId2">
            <a:alphaModFix/>
          </a:blip>
          <a:srcRect/>
          <a:stretch/>
        </p:blipFill>
        <p:spPr>
          <a:xfrm>
            <a:off x="634999" y="762000"/>
            <a:ext cx="2832000" cy="30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16"/>
        <p:cNvGrpSpPr/>
        <p:nvPr/>
      </p:nvGrpSpPr>
      <p:grpSpPr>
        <a:xfrm>
          <a:off x="0" y="0"/>
          <a:ext cx="0" cy="0"/>
          <a:chOff x="0" y="0"/>
          <a:chExt cx="0" cy="0"/>
        </a:xfrm>
      </p:grpSpPr>
      <p:cxnSp>
        <p:nvCxnSpPr>
          <p:cNvPr id="217" name="Shape 217"/>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8" name="Shape 218"/>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35000" y="1473200"/>
            <a:ext cx="11734800" cy="7113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221" name="Shape 22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4" name="Shape 224"/>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xercise">
    <p:spTree>
      <p:nvGrpSpPr>
        <p:cNvPr id="1" name="Shape 225"/>
        <p:cNvGrpSpPr/>
        <p:nvPr/>
      </p:nvGrpSpPr>
      <p:grpSpPr>
        <a:xfrm>
          <a:off x="0" y="0"/>
          <a:ext cx="0" cy="0"/>
          <a:chOff x="0" y="0"/>
          <a:chExt cx="0" cy="0"/>
        </a:xfrm>
      </p:grpSpPr>
      <p:cxnSp>
        <p:nvCxnSpPr>
          <p:cNvPr id="226" name="Shape 226"/>
          <p:cNvCxnSpPr/>
          <p:nvPr/>
        </p:nvCxnSpPr>
        <p:spPr>
          <a:xfrm>
            <a:off x="635000" y="635000"/>
            <a:ext cx="11734800" cy="0"/>
          </a:xfrm>
          <a:prstGeom prst="straightConnector1">
            <a:avLst/>
          </a:prstGeom>
          <a:noFill/>
          <a:ln>
            <a:noFill/>
          </a:ln>
        </p:spPr>
      </p:cxnSp>
      <p:cxnSp>
        <p:nvCxnSpPr>
          <p:cNvPr id="227" name="Shape 227"/>
          <p:cNvCxnSpPr/>
          <p:nvPr/>
        </p:nvCxnSpPr>
        <p:spPr>
          <a:xfrm>
            <a:off x="635000" y="1219200"/>
            <a:ext cx="11734800" cy="0"/>
          </a:xfrm>
          <a:prstGeom prst="straightConnector1">
            <a:avLst/>
          </a:prstGeom>
          <a:noFill/>
          <a:ln>
            <a:noFill/>
          </a:ln>
        </p:spPr>
      </p:cxnSp>
      <p:cxnSp>
        <p:nvCxnSpPr>
          <p:cNvPr id="228" name="Shape 228"/>
          <p:cNvCxnSpPr/>
          <p:nvPr/>
        </p:nvCxnSpPr>
        <p:spPr>
          <a:xfrm rot="10800000" flipH="1">
            <a:off x="635000" y="2781000"/>
            <a:ext cx="3735000" cy="299"/>
          </a:xfrm>
          <a:prstGeom prst="straightConnector1">
            <a:avLst/>
          </a:prstGeom>
          <a:noFill/>
          <a:ln>
            <a:noFill/>
          </a:ln>
        </p:spPr>
      </p:cxnSp>
      <p:cxnSp>
        <p:nvCxnSpPr>
          <p:cNvPr id="229" name="Shape 229"/>
          <p:cNvCxnSpPr/>
          <p:nvPr/>
        </p:nvCxnSpPr>
        <p:spPr>
          <a:xfrm rot="10800000" flipH="1">
            <a:off x="4622800" y="2781000"/>
            <a:ext cx="7742699" cy="299"/>
          </a:xfrm>
          <a:prstGeom prst="straightConnector1">
            <a:avLst/>
          </a:prstGeom>
          <a:noFill/>
          <a:ln>
            <a:noFill/>
          </a:ln>
        </p:spPr>
      </p:cxnSp>
      <p:cxnSp>
        <p:nvCxnSpPr>
          <p:cNvPr id="230" name="Shape 230"/>
          <p:cNvCxnSpPr/>
          <p:nvPr/>
        </p:nvCxnSpPr>
        <p:spPr>
          <a:xfrm rot="10800000" flipH="1">
            <a:off x="635000" y="5752800"/>
            <a:ext cx="3735000" cy="299"/>
          </a:xfrm>
          <a:prstGeom prst="straightConnector1">
            <a:avLst/>
          </a:prstGeom>
          <a:noFill/>
          <a:ln>
            <a:noFill/>
          </a:ln>
        </p:spPr>
      </p:cxnSp>
      <p:cxnSp>
        <p:nvCxnSpPr>
          <p:cNvPr id="231" name="Shape 231"/>
          <p:cNvCxnSpPr/>
          <p:nvPr/>
        </p:nvCxnSpPr>
        <p:spPr>
          <a:xfrm>
            <a:off x="4635500" y="5753100"/>
            <a:ext cx="7731900" cy="0"/>
          </a:xfrm>
          <a:prstGeom prst="straightConnector1">
            <a:avLst/>
          </a:prstGeom>
          <a:noFill/>
          <a:ln>
            <a:noFill/>
          </a:ln>
        </p:spPr>
      </p:cxnSp>
      <p:sp>
        <p:nvSpPr>
          <p:cNvPr id="232" name="Shape 232"/>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233" name="Shape 233"/>
          <p:cNvSpPr/>
          <p:nvPr/>
        </p:nvSpPr>
        <p:spPr>
          <a:xfrm>
            <a:off x="46355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234" name="Shape 234"/>
          <p:cNvSpPr/>
          <p:nvPr/>
        </p:nvSpPr>
        <p:spPr>
          <a:xfrm>
            <a:off x="4635500" y="5359400"/>
            <a:ext cx="77468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235" name="Shape 235"/>
          <p:cNvSpPr/>
          <p:nvPr/>
        </p:nvSpPr>
        <p:spPr>
          <a:xfrm>
            <a:off x="635000" y="53594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se Study">
    <p:spTree>
      <p:nvGrpSpPr>
        <p:cNvPr id="1" name="Shape 236"/>
        <p:cNvGrpSpPr/>
        <p:nvPr/>
      </p:nvGrpSpPr>
      <p:grpSpPr>
        <a:xfrm>
          <a:off x="0" y="0"/>
          <a:ext cx="0" cy="0"/>
          <a:chOff x="0" y="0"/>
          <a:chExt cx="0" cy="0"/>
        </a:xfrm>
      </p:grpSpPr>
      <p:cxnSp>
        <p:nvCxnSpPr>
          <p:cNvPr id="237" name="Shape 237"/>
          <p:cNvCxnSpPr/>
          <p:nvPr/>
        </p:nvCxnSpPr>
        <p:spPr>
          <a:xfrm>
            <a:off x="635000" y="635000"/>
            <a:ext cx="11734800" cy="0"/>
          </a:xfrm>
          <a:prstGeom prst="straightConnector1">
            <a:avLst/>
          </a:prstGeom>
          <a:noFill/>
          <a:ln>
            <a:noFill/>
          </a:ln>
        </p:spPr>
      </p:cxnSp>
      <p:cxnSp>
        <p:nvCxnSpPr>
          <p:cNvPr id="238" name="Shape 238"/>
          <p:cNvCxnSpPr/>
          <p:nvPr/>
        </p:nvCxnSpPr>
        <p:spPr>
          <a:xfrm>
            <a:off x="635000" y="1219200"/>
            <a:ext cx="11734800" cy="0"/>
          </a:xfrm>
          <a:prstGeom prst="straightConnector1">
            <a:avLst/>
          </a:prstGeom>
          <a:noFill/>
          <a:ln>
            <a:noFill/>
          </a:ln>
        </p:spPr>
      </p:cxnSp>
      <p:cxnSp>
        <p:nvCxnSpPr>
          <p:cNvPr id="239" name="Shape 239"/>
          <p:cNvCxnSpPr/>
          <p:nvPr/>
        </p:nvCxnSpPr>
        <p:spPr>
          <a:xfrm rot="10800000" flipH="1">
            <a:off x="8623300" y="2781000"/>
            <a:ext cx="3735000" cy="299"/>
          </a:xfrm>
          <a:prstGeom prst="straightConnector1">
            <a:avLst/>
          </a:prstGeom>
          <a:noFill/>
          <a:ln>
            <a:noFill/>
          </a:ln>
        </p:spPr>
      </p:cxnSp>
      <p:cxnSp>
        <p:nvCxnSpPr>
          <p:cNvPr id="240" name="Shape 240"/>
          <p:cNvCxnSpPr/>
          <p:nvPr/>
        </p:nvCxnSpPr>
        <p:spPr>
          <a:xfrm rot="10800000" flipH="1">
            <a:off x="635000" y="2781000"/>
            <a:ext cx="7742699" cy="299"/>
          </a:xfrm>
          <a:prstGeom prst="straightConnector1">
            <a:avLst/>
          </a:prstGeom>
          <a:noFill/>
          <a:ln>
            <a:noFill/>
          </a:ln>
        </p:spPr>
      </p:cxnSp>
      <p:sp>
        <p:nvSpPr>
          <p:cNvPr id="241" name="Shape 241"/>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242" name="Shape 242"/>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245" name="Shape 245"/>
          <p:cNvCxnSpPr/>
          <p:nvPr/>
        </p:nvCxnSpPr>
        <p:spPr>
          <a:xfrm>
            <a:off x="635000" y="635000"/>
            <a:ext cx="11734800" cy="0"/>
          </a:xfrm>
          <a:prstGeom prst="straightConnector1">
            <a:avLst/>
          </a:prstGeom>
          <a:noFill/>
          <a:ln>
            <a:noFill/>
          </a:ln>
        </p:spPr>
      </p:cxnSp>
      <p:cxnSp>
        <p:nvCxnSpPr>
          <p:cNvPr id="246" name="Shape 246"/>
          <p:cNvCxnSpPr/>
          <p:nvPr/>
        </p:nvCxnSpPr>
        <p:spPr>
          <a:xfrm>
            <a:off x="635000" y="1219200"/>
            <a:ext cx="11734800" cy="0"/>
          </a:xfrm>
          <a:prstGeom prst="straightConnector1">
            <a:avLst/>
          </a:prstGeom>
          <a:noFill/>
          <a:ln>
            <a:noFill/>
          </a:ln>
        </p:spPr>
      </p:cxnSp>
      <p:sp>
        <p:nvSpPr>
          <p:cNvPr id="247" name="Shape 24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250" name="Shape 250"/>
          <p:cNvCxnSpPr/>
          <p:nvPr/>
        </p:nvCxnSpPr>
        <p:spPr>
          <a:xfrm>
            <a:off x="635000" y="635000"/>
            <a:ext cx="11734800" cy="0"/>
          </a:xfrm>
          <a:prstGeom prst="straightConnector1">
            <a:avLst/>
          </a:prstGeom>
          <a:noFill/>
          <a:ln>
            <a:noFill/>
          </a:ln>
        </p:spPr>
      </p:cxnSp>
      <p:cxnSp>
        <p:nvCxnSpPr>
          <p:cNvPr id="251" name="Shape 251"/>
          <p:cNvCxnSpPr/>
          <p:nvPr/>
        </p:nvCxnSpPr>
        <p:spPr>
          <a:xfrm>
            <a:off x="635000" y="1219200"/>
            <a:ext cx="11734800" cy="0"/>
          </a:xfrm>
          <a:prstGeom prst="straightConnector1">
            <a:avLst/>
          </a:prstGeom>
          <a:noFill/>
          <a:ln>
            <a:noFill/>
          </a:ln>
        </p:spPr>
      </p:cxnSp>
      <p:sp>
        <p:nvSpPr>
          <p:cNvPr id="252" name="Shape 252"/>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53"/>
        <p:cNvGrpSpPr/>
        <p:nvPr/>
      </p:nvGrpSpPr>
      <p:grpSpPr>
        <a:xfrm>
          <a:off x="0" y="0"/>
          <a:ext cx="0" cy="0"/>
          <a:chOff x="0" y="0"/>
          <a:chExt cx="0" cy="0"/>
        </a:xfrm>
      </p:grpSpPr>
      <p:pic>
        <p:nvPicPr>
          <p:cNvPr id="254" name="Shape 254"/>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255" name="Shape 255"/>
          <p:cNvCxnSpPr/>
          <p:nvPr/>
        </p:nvCxnSpPr>
        <p:spPr>
          <a:xfrm>
            <a:off x="635000" y="635000"/>
            <a:ext cx="11734800" cy="0"/>
          </a:xfrm>
          <a:prstGeom prst="straightConnector1">
            <a:avLst/>
          </a:prstGeom>
          <a:noFill/>
          <a:ln>
            <a:noFill/>
          </a:ln>
        </p:spPr>
      </p:cxnSp>
      <p:cxnSp>
        <p:nvCxnSpPr>
          <p:cNvPr id="256" name="Shape 256"/>
          <p:cNvCxnSpPr/>
          <p:nvPr/>
        </p:nvCxnSpPr>
        <p:spPr>
          <a:xfrm>
            <a:off x="635000" y="1219200"/>
            <a:ext cx="11734800" cy="0"/>
          </a:xfrm>
          <a:prstGeom prst="straightConnector1">
            <a:avLst/>
          </a:prstGeom>
          <a:noFill/>
          <a:ln>
            <a:noFill/>
          </a:ln>
        </p:spPr>
      </p:cxnSp>
      <p:sp>
        <p:nvSpPr>
          <p:cNvPr id="257" name="Shape 257"/>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260" name="Shape 260"/>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261" name="Shape 261"/>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262" name="Shape 262"/>
          <p:cNvCxnSpPr/>
          <p:nvPr/>
        </p:nvCxnSpPr>
        <p:spPr>
          <a:xfrm>
            <a:off x="635000" y="635000"/>
            <a:ext cx="11734800" cy="0"/>
          </a:xfrm>
          <a:prstGeom prst="straightConnector1">
            <a:avLst/>
          </a:prstGeom>
          <a:noFill/>
          <a:ln>
            <a:noFill/>
          </a:ln>
        </p:spPr>
      </p:cxnSp>
      <p:cxnSp>
        <p:nvCxnSpPr>
          <p:cNvPr id="263" name="Shape 263"/>
          <p:cNvCxnSpPr/>
          <p:nvPr/>
        </p:nvCxnSpPr>
        <p:spPr>
          <a:xfrm>
            <a:off x="635000" y="1219200"/>
            <a:ext cx="11734800" cy="0"/>
          </a:xfrm>
          <a:prstGeom prst="straightConnector1">
            <a:avLst/>
          </a:prstGeom>
          <a:noFill/>
          <a:ln>
            <a:noFill/>
          </a:ln>
        </p:spPr>
      </p:cxnSp>
      <p:sp>
        <p:nvSpPr>
          <p:cNvPr id="264" name="Shape 264"/>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5" name="Shape 265"/>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6" name="Shape 266"/>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rts">
    <p:spTree>
      <p:nvGrpSpPr>
        <p:cNvPr id="1" name="Shape 267"/>
        <p:cNvGrpSpPr/>
        <p:nvPr/>
      </p:nvGrpSpPr>
      <p:grpSpPr>
        <a:xfrm>
          <a:off x="0" y="0"/>
          <a:ext cx="0" cy="0"/>
          <a:chOff x="0" y="0"/>
          <a:chExt cx="0" cy="0"/>
        </a:xfrm>
      </p:grpSpPr>
      <p:cxnSp>
        <p:nvCxnSpPr>
          <p:cNvPr id="268" name="Shape 268"/>
          <p:cNvCxnSpPr/>
          <p:nvPr/>
        </p:nvCxnSpPr>
        <p:spPr>
          <a:xfrm>
            <a:off x="635000" y="635000"/>
            <a:ext cx="11734800" cy="0"/>
          </a:xfrm>
          <a:prstGeom prst="straightConnector1">
            <a:avLst/>
          </a:prstGeom>
          <a:noFill/>
          <a:ln>
            <a:noFill/>
          </a:ln>
        </p:spPr>
      </p:cxnSp>
      <p:cxnSp>
        <p:nvCxnSpPr>
          <p:cNvPr id="269" name="Shape 269"/>
          <p:cNvCxnSpPr/>
          <p:nvPr/>
        </p:nvCxnSpPr>
        <p:spPr>
          <a:xfrm>
            <a:off x="635000" y="1219200"/>
            <a:ext cx="11734800" cy="0"/>
          </a:xfrm>
          <a:prstGeom prst="straightConnector1">
            <a:avLst/>
          </a:prstGeom>
          <a:noFill/>
          <a:ln>
            <a:noFill/>
          </a:ln>
        </p:spPr>
      </p:cxnSp>
      <p:sp>
        <p:nvSpPr>
          <p:cNvPr id="270" name="Shape 270"/>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llouts">
    <p:spTree>
      <p:nvGrpSpPr>
        <p:cNvPr id="1" name="Shape 273"/>
        <p:cNvGrpSpPr/>
        <p:nvPr/>
      </p:nvGrpSpPr>
      <p:grpSpPr>
        <a:xfrm>
          <a:off x="0" y="0"/>
          <a:ext cx="0" cy="0"/>
          <a:chOff x="0" y="0"/>
          <a:chExt cx="0" cy="0"/>
        </a:xfrm>
      </p:grpSpPr>
      <p:cxnSp>
        <p:nvCxnSpPr>
          <p:cNvPr id="274" name="Shape 274"/>
          <p:cNvCxnSpPr/>
          <p:nvPr/>
        </p:nvCxnSpPr>
        <p:spPr>
          <a:xfrm>
            <a:off x="635000" y="635000"/>
            <a:ext cx="11734800" cy="0"/>
          </a:xfrm>
          <a:prstGeom prst="straightConnector1">
            <a:avLst/>
          </a:prstGeom>
          <a:noFill/>
          <a:ln>
            <a:noFill/>
          </a:ln>
        </p:spPr>
      </p:cxnSp>
      <p:cxnSp>
        <p:nvCxnSpPr>
          <p:cNvPr id="275" name="Shape 275"/>
          <p:cNvCxnSpPr/>
          <p:nvPr/>
        </p:nvCxnSpPr>
        <p:spPr>
          <a:xfrm>
            <a:off x="635000" y="1219200"/>
            <a:ext cx="11734800" cy="0"/>
          </a:xfrm>
          <a:prstGeom prst="straightConnector1">
            <a:avLst/>
          </a:prstGeom>
          <a:noFill/>
          <a:ln>
            <a:noFill/>
          </a:ln>
        </p:spPr>
      </p:cxnSp>
      <p:grpSp>
        <p:nvGrpSpPr>
          <p:cNvPr id="276" name="Shape 276"/>
          <p:cNvGrpSpPr/>
          <p:nvPr/>
        </p:nvGrpSpPr>
        <p:grpSpPr>
          <a:xfrm>
            <a:off x="635000" y="1828800"/>
            <a:ext cx="1269899" cy="1269899"/>
            <a:chOff x="0" y="0"/>
            <a:chExt cx="1269899" cy="1269899"/>
          </a:xfrm>
        </p:grpSpPr>
        <p:pic>
          <p:nvPicPr>
            <p:cNvPr id="277" name="Shape 277"/>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278" name="Shape 278"/>
            <p:cNvSpPr/>
            <p:nvPr/>
          </p:nvSpPr>
          <p:spPr>
            <a:xfrm>
              <a:off x="889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279" name="Shape 279"/>
          <p:cNvGrpSpPr/>
          <p:nvPr/>
        </p:nvGrpSpPr>
        <p:grpSpPr>
          <a:xfrm>
            <a:off x="2159000" y="1828800"/>
            <a:ext cx="1269899" cy="1269899"/>
            <a:chOff x="0" y="0"/>
            <a:chExt cx="1269899" cy="1269899"/>
          </a:xfrm>
        </p:grpSpPr>
        <p:pic>
          <p:nvPicPr>
            <p:cNvPr id="280" name="Shape 280"/>
            <p:cNvPicPr preferRelativeResize="0"/>
            <p:nvPr/>
          </p:nvPicPr>
          <p:blipFill rotWithShape="1">
            <a:blip r:embed="rId3">
              <a:alphaModFix/>
            </a:blip>
            <a:srcRect/>
            <a:stretch/>
          </p:blipFill>
          <p:spPr>
            <a:xfrm>
              <a:off x="0" y="0"/>
              <a:ext cx="1269899" cy="1269899"/>
            </a:xfrm>
            <a:prstGeom prst="rect">
              <a:avLst/>
            </a:prstGeom>
            <a:noFill/>
            <a:ln>
              <a:noFill/>
            </a:ln>
          </p:spPr>
        </p:pic>
        <p:sp>
          <p:nvSpPr>
            <p:cNvPr id="281" name="Shape 281"/>
            <p:cNvSpPr/>
            <p:nvPr/>
          </p:nvSpPr>
          <p:spPr>
            <a:xfrm>
              <a:off x="101600" y="3479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2" name="Shape 282"/>
          <p:cNvGrpSpPr/>
          <p:nvPr/>
        </p:nvGrpSpPr>
        <p:grpSpPr>
          <a:xfrm>
            <a:off x="635000" y="3340100"/>
            <a:ext cx="1269899" cy="1269899"/>
            <a:chOff x="0" y="0"/>
            <a:chExt cx="1269899" cy="1269899"/>
          </a:xfrm>
        </p:grpSpPr>
        <p:pic>
          <p:nvPicPr>
            <p:cNvPr id="283" name="Shape 283"/>
            <p:cNvPicPr preferRelativeResize="0"/>
            <p:nvPr/>
          </p:nvPicPr>
          <p:blipFill rotWithShape="1">
            <a:blip r:embed="rId4">
              <a:alphaModFix/>
            </a:blip>
            <a:srcRect/>
            <a:stretch/>
          </p:blipFill>
          <p:spPr>
            <a:xfrm>
              <a:off x="0" y="0"/>
              <a:ext cx="1269899" cy="1269899"/>
            </a:xfrm>
            <a:prstGeom prst="rect">
              <a:avLst/>
            </a:prstGeom>
            <a:noFill/>
            <a:ln>
              <a:noFill/>
            </a:ln>
          </p:spPr>
        </p:pic>
        <p:sp>
          <p:nvSpPr>
            <p:cNvPr id="284" name="Shape 284"/>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5" name="Shape 285"/>
          <p:cNvGrpSpPr/>
          <p:nvPr/>
        </p:nvGrpSpPr>
        <p:grpSpPr>
          <a:xfrm>
            <a:off x="2159000" y="3340100"/>
            <a:ext cx="1269899" cy="1269899"/>
            <a:chOff x="0" y="0"/>
            <a:chExt cx="1269899" cy="1269899"/>
          </a:xfrm>
        </p:grpSpPr>
        <p:pic>
          <p:nvPicPr>
            <p:cNvPr id="286" name="Shape 286"/>
            <p:cNvPicPr preferRelativeResize="0"/>
            <p:nvPr/>
          </p:nvPicPr>
          <p:blipFill rotWithShape="1">
            <a:blip r:embed="rId5">
              <a:alphaModFix/>
            </a:blip>
            <a:srcRect/>
            <a:stretch/>
          </p:blipFill>
          <p:spPr>
            <a:xfrm>
              <a:off x="0" y="0"/>
              <a:ext cx="1269899" cy="1269899"/>
            </a:xfrm>
            <a:prstGeom prst="rect">
              <a:avLst/>
            </a:prstGeom>
            <a:noFill/>
            <a:ln>
              <a:noFill/>
            </a:ln>
          </p:spPr>
        </p:pic>
        <p:sp>
          <p:nvSpPr>
            <p:cNvPr id="287" name="Shape 287"/>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8" name="Shape 288"/>
          <p:cNvGrpSpPr/>
          <p:nvPr/>
        </p:nvGrpSpPr>
        <p:grpSpPr>
          <a:xfrm>
            <a:off x="635000" y="4876800"/>
            <a:ext cx="1269899" cy="1269899"/>
            <a:chOff x="0" y="0"/>
            <a:chExt cx="1269899" cy="1269899"/>
          </a:xfrm>
        </p:grpSpPr>
        <p:pic>
          <p:nvPicPr>
            <p:cNvPr id="289" name="Shape 289"/>
            <p:cNvPicPr preferRelativeResize="0"/>
            <p:nvPr/>
          </p:nvPicPr>
          <p:blipFill rotWithShape="1">
            <a:blip r:embed="rId6">
              <a:alphaModFix/>
            </a:blip>
            <a:srcRect/>
            <a:stretch/>
          </p:blipFill>
          <p:spPr>
            <a:xfrm>
              <a:off x="0" y="0"/>
              <a:ext cx="1269899" cy="1269899"/>
            </a:xfrm>
            <a:prstGeom prst="rect">
              <a:avLst/>
            </a:prstGeom>
            <a:noFill/>
            <a:ln>
              <a:noFill/>
            </a:ln>
          </p:spPr>
        </p:pic>
        <p:sp>
          <p:nvSpPr>
            <p:cNvPr id="290" name="Shape 290"/>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91" name="Shape 291"/>
          <p:cNvGrpSpPr/>
          <p:nvPr/>
        </p:nvGrpSpPr>
        <p:grpSpPr>
          <a:xfrm>
            <a:off x="2159000" y="4876800"/>
            <a:ext cx="1269899" cy="1269899"/>
            <a:chOff x="0" y="0"/>
            <a:chExt cx="1269899" cy="1269899"/>
          </a:xfrm>
        </p:grpSpPr>
        <p:pic>
          <p:nvPicPr>
            <p:cNvPr id="292" name="Shape 292"/>
            <p:cNvPicPr preferRelativeResize="0"/>
            <p:nvPr/>
          </p:nvPicPr>
          <p:blipFill rotWithShape="1">
            <a:blip r:embed="rId7">
              <a:alphaModFix/>
            </a:blip>
            <a:srcRect/>
            <a:stretch/>
          </p:blipFill>
          <p:spPr>
            <a:xfrm>
              <a:off x="0" y="0"/>
              <a:ext cx="1269899" cy="1269899"/>
            </a:xfrm>
            <a:prstGeom prst="rect">
              <a:avLst/>
            </a:prstGeom>
            <a:noFill/>
            <a:ln>
              <a:noFill/>
            </a:ln>
          </p:spPr>
        </p:pic>
        <p:sp>
          <p:nvSpPr>
            <p:cNvPr id="293" name="Shape 293"/>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294" name="Shape 294"/>
          <p:cNvSpPr/>
          <p:nvPr/>
        </p:nvSpPr>
        <p:spPr>
          <a:xfrm>
            <a:off x="8790781" y="1828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Doet</a:t>
            </a:r>
          </a:p>
        </p:txBody>
      </p:sp>
      <p:grpSp>
        <p:nvGrpSpPr>
          <p:cNvPr id="295" name="Shape 295"/>
          <p:cNvGrpSpPr/>
          <p:nvPr/>
        </p:nvGrpSpPr>
        <p:grpSpPr>
          <a:xfrm>
            <a:off x="4051298" y="1828799"/>
            <a:ext cx="2031899" cy="2031899"/>
            <a:chOff x="0" y="0"/>
            <a:chExt cx="2031899" cy="2031899"/>
          </a:xfrm>
        </p:grpSpPr>
        <p:pic>
          <p:nvPicPr>
            <p:cNvPr id="296" name="Shape 296"/>
            <p:cNvPicPr preferRelativeResize="0"/>
            <p:nvPr/>
          </p:nvPicPr>
          <p:blipFill rotWithShape="1">
            <a:blip r:embed="rId8">
              <a:alphaModFix/>
            </a:blip>
            <a:srcRect/>
            <a:stretch/>
          </p:blipFill>
          <p:spPr>
            <a:xfrm>
              <a:off x="0" y="0"/>
              <a:ext cx="2031899" cy="2031899"/>
            </a:xfrm>
            <a:prstGeom prst="rect">
              <a:avLst/>
            </a:prstGeom>
            <a:noFill/>
            <a:ln>
              <a:noFill/>
            </a:ln>
          </p:spPr>
        </p:pic>
        <p:sp>
          <p:nvSpPr>
            <p:cNvPr id="297" name="Shape 297"/>
            <p:cNvSpPr/>
            <p:nvPr/>
          </p:nvSpPr>
          <p:spPr>
            <a:xfrm>
              <a:off x="1651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298" name="Shape 298"/>
            <p:cNvSpPr/>
            <p:nvPr/>
          </p:nvSpPr>
          <p:spPr>
            <a:xfrm>
              <a:off x="1651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99" name="Shape 299"/>
          <p:cNvGrpSpPr/>
          <p:nvPr/>
        </p:nvGrpSpPr>
        <p:grpSpPr>
          <a:xfrm>
            <a:off x="6362698" y="1828799"/>
            <a:ext cx="2031899" cy="2031899"/>
            <a:chOff x="0" y="0"/>
            <a:chExt cx="2031899" cy="2031899"/>
          </a:xfrm>
        </p:grpSpPr>
        <p:pic>
          <p:nvPicPr>
            <p:cNvPr id="300" name="Shape 300"/>
            <p:cNvPicPr preferRelativeResize="0"/>
            <p:nvPr/>
          </p:nvPicPr>
          <p:blipFill rotWithShape="1">
            <a:blip r:embed="rId9">
              <a:alphaModFix/>
            </a:blip>
            <a:srcRect/>
            <a:stretch/>
          </p:blipFill>
          <p:spPr>
            <a:xfrm>
              <a:off x="0" y="0"/>
              <a:ext cx="2031899" cy="2031899"/>
            </a:xfrm>
            <a:prstGeom prst="rect">
              <a:avLst/>
            </a:prstGeom>
            <a:noFill/>
            <a:ln>
              <a:noFill/>
            </a:ln>
          </p:spPr>
        </p:pic>
        <p:sp>
          <p:nvSpPr>
            <p:cNvPr id="301" name="Shape 301"/>
            <p:cNvSpPr/>
            <p:nvPr/>
          </p:nvSpPr>
          <p:spPr>
            <a:xfrm>
              <a:off x="1778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2" name="Shape 302"/>
            <p:cNvSpPr/>
            <p:nvPr/>
          </p:nvSpPr>
          <p:spPr>
            <a:xfrm>
              <a:off x="1778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3" name="Shape 303"/>
          <p:cNvGrpSpPr/>
          <p:nvPr/>
        </p:nvGrpSpPr>
        <p:grpSpPr>
          <a:xfrm>
            <a:off x="4051298" y="4114798"/>
            <a:ext cx="2031899" cy="2031899"/>
            <a:chOff x="0" y="0"/>
            <a:chExt cx="2031899" cy="2031899"/>
          </a:xfrm>
        </p:grpSpPr>
        <p:pic>
          <p:nvPicPr>
            <p:cNvPr id="304" name="Shape 304"/>
            <p:cNvPicPr preferRelativeResize="0"/>
            <p:nvPr/>
          </p:nvPicPr>
          <p:blipFill rotWithShape="1">
            <a:blip r:embed="rId10">
              <a:alphaModFix/>
            </a:blip>
            <a:srcRect/>
            <a:stretch/>
          </p:blipFill>
          <p:spPr>
            <a:xfrm>
              <a:off x="0" y="0"/>
              <a:ext cx="2031899" cy="2031899"/>
            </a:xfrm>
            <a:prstGeom prst="rect">
              <a:avLst/>
            </a:prstGeom>
            <a:noFill/>
            <a:ln>
              <a:noFill/>
            </a:ln>
          </p:spPr>
        </p:pic>
        <p:sp>
          <p:nvSpPr>
            <p:cNvPr id="305" name="Shape 305"/>
            <p:cNvSpPr/>
            <p:nvPr/>
          </p:nvSpPr>
          <p:spPr>
            <a:xfrm>
              <a:off x="1651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6" name="Shape 306"/>
            <p:cNvSpPr/>
            <p:nvPr/>
          </p:nvSpPr>
          <p:spPr>
            <a:xfrm>
              <a:off x="1651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7" name="Shape 307"/>
          <p:cNvGrpSpPr/>
          <p:nvPr/>
        </p:nvGrpSpPr>
        <p:grpSpPr>
          <a:xfrm>
            <a:off x="6362698" y="4114798"/>
            <a:ext cx="2031899" cy="2031899"/>
            <a:chOff x="0" y="0"/>
            <a:chExt cx="2031899" cy="2031899"/>
          </a:xfrm>
        </p:grpSpPr>
        <p:pic>
          <p:nvPicPr>
            <p:cNvPr id="308" name="Shape 308"/>
            <p:cNvPicPr preferRelativeResize="0"/>
            <p:nvPr/>
          </p:nvPicPr>
          <p:blipFill rotWithShape="1">
            <a:blip r:embed="rId11">
              <a:alphaModFix/>
            </a:blip>
            <a:srcRect/>
            <a:stretch/>
          </p:blipFill>
          <p:spPr>
            <a:xfrm>
              <a:off x="0" y="0"/>
              <a:ext cx="2031899" cy="2031899"/>
            </a:xfrm>
            <a:prstGeom prst="rect">
              <a:avLst/>
            </a:prstGeom>
            <a:noFill/>
            <a:ln>
              <a:noFill/>
            </a:ln>
          </p:spPr>
        </p:pic>
        <p:sp>
          <p:nvSpPr>
            <p:cNvPr id="309" name="Shape 309"/>
            <p:cNvSpPr/>
            <p:nvPr/>
          </p:nvSpPr>
          <p:spPr>
            <a:xfrm>
              <a:off x="1778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10" name="Shape 310"/>
            <p:cNvSpPr/>
            <p:nvPr/>
          </p:nvSpPr>
          <p:spPr>
            <a:xfrm>
              <a:off x="1778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11" name="Shape 311"/>
          <p:cNvSpPr/>
          <p:nvPr/>
        </p:nvSpPr>
        <p:spPr>
          <a:xfrm>
            <a:off x="8790781" y="4114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Activity">
    <p:spTree>
      <p:nvGrpSpPr>
        <p:cNvPr id="1" name="Shape 312"/>
        <p:cNvGrpSpPr/>
        <p:nvPr/>
      </p:nvGrpSpPr>
      <p:grpSpPr>
        <a:xfrm>
          <a:off x="0" y="0"/>
          <a:ext cx="0" cy="0"/>
          <a:chOff x="0" y="0"/>
          <a:chExt cx="0" cy="0"/>
        </a:xfrm>
      </p:grpSpPr>
      <p:cxnSp>
        <p:nvCxnSpPr>
          <p:cNvPr id="313" name="Shape 313"/>
          <p:cNvCxnSpPr/>
          <p:nvPr/>
        </p:nvCxnSpPr>
        <p:spPr>
          <a:xfrm>
            <a:off x="635000" y="635000"/>
            <a:ext cx="11734800" cy="0"/>
          </a:xfrm>
          <a:prstGeom prst="straightConnector1">
            <a:avLst/>
          </a:prstGeom>
          <a:noFill/>
          <a:ln>
            <a:noFill/>
          </a:ln>
        </p:spPr>
      </p:cxnSp>
      <p:cxnSp>
        <p:nvCxnSpPr>
          <p:cNvPr id="314" name="Shape 314"/>
          <p:cNvCxnSpPr/>
          <p:nvPr/>
        </p:nvCxnSpPr>
        <p:spPr>
          <a:xfrm>
            <a:off x="635000" y="1219200"/>
            <a:ext cx="11734800" cy="0"/>
          </a:xfrm>
          <a:prstGeom prst="straightConnector1">
            <a:avLst/>
          </a:prstGeom>
          <a:noFill/>
          <a:ln>
            <a:noFill/>
          </a:ln>
        </p:spPr>
      </p:cxnSp>
      <p:grpSp>
        <p:nvGrpSpPr>
          <p:cNvPr id="315" name="Shape 315"/>
          <p:cNvGrpSpPr/>
          <p:nvPr/>
        </p:nvGrpSpPr>
        <p:grpSpPr>
          <a:xfrm>
            <a:off x="1384300" y="3130550"/>
            <a:ext cx="1269899" cy="1269899"/>
            <a:chOff x="0" y="0"/>
            <a:chExt cx="1269899" cy="1269899"/>
          </a:xfrm>
        </p:grpSpPr>
        <p:pic>
          <p:nvPicPr>
            <p:cNvPr id="316" name="Shape 316"/>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17" name="Shape 317"/>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18" name="Shape 318"/>
          <p:cNvCxnSpPr/>
          <p:nvPr/>
        </p:nvCxnSpPr>
        <p:spPr>
          <a:xfrm rot="10800000" flipH="1">
            <a:off x="3911600" y="3243397"/>
            <a:ext cx="3735000" cy="299"/>
          </a:xfrm>
          <a:prstGeom prst="straightConnector1">
            <a:avLst/>
          </a:prstGeom>
          <a:noFill/>
          <a:ln>
            <a:noFill/>
          </a:ln>
        </p:spPr>
      </p:cxnSp>
      <p:cxnSp>
        <p:nvCxnSpPr>
          <p:cNvPr id="319" name="Shape 319"/>
          <p:cNvCxnSpPr/>
          <p:nvPr/>
        </p:nvCxnSpPr>
        <p:spPr>
          <a:xfrm rot="10800000" flipH="1">
            <a:off x="3911600" y="5381314"/>
            <a:ext cx="3735000" cy="299"/>
          </a:xfrm>
          <a:prstGeom prst="straightConnector1">
            <a:avLst/>
          </a:prstGeom>
          <a:noFill/>
          <a:ln>
            <a:noFill/>
          </a:ln>
        </p:spPr>
      </p:cxnSp>
      <p:sp>
        <p:nvSpPr>
          <p:cNvPr id="320" name="Shape 320"/>
          <p:cNvSpPr/>
          <p:nvPr/>
        </p:nvSpPr>
        <p:spPr>
          <a:xfrm>
            <a:off x="3911600" y="2989696"/>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321" name="Shape 321"/>
          <p:cNvSpPr/>
          <p:nvPr/>
        </p:nvSpPr>
        <p:spPr>
          <a:xfrm>
            <a:off x="3911600" y="5114914"/>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322" name="Shape 322"/>
          <p:cNvCxnSpPr/>
          <p:nvPr/>
        </p:nvCxnSpPr>
        <p:spPr>
          <a:xfrm rot="10800000" flipH="1">
            <a:off x="3911600" y="2223000"/>
            <a:ext cx="3735000" cy="299"/>
          </a:xfrm>
          <a:prstGeom prst="straightConnector1">
            <a:avLst/>
          </a:prstGeom>
          <a:noFill/>
          <a:ln>
            <a:noFill/>
          </a:ln>
        </p:spPr>
      </p:cxnSp>
      <p:sp>
        <p:nvSpPr>
          <p:cNvPr id="323" name="Shape 323"/>
          <p:cNvSpPr/>
          <p:nvPr/>
        </p:nvSpPr>
        <p:spPr>
          <a:xfrm>
            <a:off x="3911600" y="196929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324" name="Shape 324"/>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25"/>
        <p:cNvGrpSpPr/>
        <p:nvPr/>
      </p:nvGrpSpPr>
      <p:grpSpPr>
        <a:xfrm>
          <a:off x="0" y="0"/>
          <a:ext cx="0" cy="0"/>
          <a:chOff x="0" y="0"/>
          <a:chExt cx="0" cy="0"/>
        </a:xfrm>
      </p:grpSpPr>
      <p:cxnSp>
        <p:nvCxnSpPr>
          <p:cNvPr id="326" name="Shape 326"/>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27" name="Shape 327"/>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28" name="Shape 328"/>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329"/>
        <p:cNvGrpSpPr/>
        <p:nvPr/>
      </p:nvGrpSpPr>
      <p:grpSpPr>
        <a:xfrm>
          <a:off x="0" y="0"/>
          <a:ext cx="0" cy="0"/>
          <a:chOff x="0" y="0"/>
          <a:chExt cx="0" cy="0"/>
        </a:xfrm>
      </p:grpSpPr>
      <p:cxnSp>
        <p:nvCxnSpPr>
          <p:cNvPr id="330" name="Shape 330"/>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31" name="Shape 331"/>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32" name="Shape 332"/>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Shape 33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334"/>
        <p:cNvGrpSpPr/>
        <p:nvPr/>
      </p:nvGrpSpPr>
      <p:grpSpPr>
        <a:xfrm>
          <a:off x="0" y="0"/>
          <a:ext cx="0" cy="0"/>
          <a:chOff x="0" y="0"/>
          <a:chExt cx="0" cy="0"/>
        </a:xfrm>
      </p:grpSpPr>
      <p:cxnSp>
        <p:nvCxnSpPr>
          <p:cNvPr id="335" name="Shape 335"/>
          <p:cNvCxnSpPr/>
          <p:nvPr/>
        </p:nvCxnSpPr>
        <p:spPr>
          <a:xfrm>
            <a:off x="635000" y="635000"/>
            <a:ext cx="11734800" cy="0"/>
          </a:xfrm>
          <a:prstGeom prst="straightConnector1">
            <a:avLst/>
          </a:prstGeom>
          <a:noFill/>
          <a:ln>
            <a:noFill/>
          </a:ln>
        </p:spPr>
      </p:cxnSp>
      <p:cxnSp>
        <p:nvCxnSpPr>
          <p:cNvPr id="336" name="Shape 336"/>
          <p:cNvCxnSpPr/>
          <p:nvPr/>
        </p:nvCxnSpPr>
        <p:spPr>
          <a:xfrm>
            <a:off x="635000" y="1219200"/>
            <a:ext cx="11734800" cy="0"/>
          </a:xfrm>
          <a:prstGeom prst="straightConnector1">
            <a:avLst/>
          </a:prstGeom>
          <a:noFill/>
          <a:ln>
            <a:noFill/>
          </a:ln>
        </p:spPr>
      </p:cxnSp>
      <p:grpSp>
        <p:nvGrpSpPr>
          <p:cNvPr id="337" name="Shape 337"/>
          <p:cNvGrpSpPr/>
          <p:nvPr/>
        </p:nvGrpSpPr>
        <p:grpSpPr>
          <a:xfrm>
            <a:off x="1384300" y="3130550"/>
            <a:ext cx="1269899" cy="1269899"/>
            <a:chOff x="0" y="0"/>
            <a:chExt cx="1269899" cy="1269899"/>
          </a:xfrm>
        </p:grpSpPr>
        <p:pic>
          <p:nvPicPr>
            <p:cNvPr id="338" name="Shape 338"/>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39" name="Shape 339"/>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40" name="Shape 340"/>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se Study">
    <p:spTree>
      <p:nvGrpSpPr>
        <p:cNvPr id="1" name="Shape 341"/>
        <p:cNvGrpSpPr/>
        <p:nvPr/>
      </p:nvGrpSpPr>
      <p:grpSpPr>
        <a:xfrm>
          <a:off x="0" y="0"/>
          <a:ext cx="0" cy="0"/>
          <a:chOff x="0" y="0"/>
          <a:chExt cx="0" cy="0"/>
        </a:xfrm>
      </p:grpSpPr>
      <p:cxnSp>
        <p:nvCxnSpPr>
          <p:cNvPr id="342" name="Shape 342"/>
          <p:cNvCxnSpPr/>
          <p:nvPr/>
        </p:nvCxnSpPr>
        <p:spPr>
          <a:xfrm>
            <a:off x="635000" y="635000"/>
            <a:ext cx="11734800" cy="0"/>
          </a:xfrm>
          <a:prstGeom prst="straightConnector1">
            <a:avLst/>
          </a:prstGeom>
          <a:noFill/>
          <a:ln>
            <a:noFill/>
          </a:ln>
        </p:spPr>
      </p:cxnSp>
      <p:cxnSp>
        <p:nvCxnSpPr>
          <p:cNvPr id="343" name="Shape 343"/>
          <p:cNvCxnSpPr/>
          <p:nvPr/>
        </p:nvCxnSpPr>
        <p:spPr>
          <a:xfrm>
            <a:off x="635000" y="1219200"/>
            <a:ext cx="11734800" cy="0"/>
          </a:xfrm>
          <a:prstGeom prst="straightConnector1">
            <a:avLst/>
          </a:prstGeom>
          <a:noFill/>
          <a:ln>
            <a:noFill/>
          </a:ln>
        </p:spPr>
      </p:cxnSp>
      <p:cxnSp>
        <p:nvCxnSpPr>
          <p:cNvPr id="344" name="Shape 344"/>
          <p:cNvCxnSpPr/>
          <p:nvPr/>
        </p:nvCxnSpPr>
        <p:spPr>
          <a:xfrm rot="10800000" flipH="1">
            <a:off x="8623300" y="2781000"/>
            <a:ext cx="3735000" cy="299"/>
          </a:xfrm>
          <a:prstGeom prst="straightConnector1">
            <a:avLst/>
          </a:prstGeom>
          <a:noFill/>
          <a:ln>
            <a:noFill/>
          </a:ln>
        </p:spPr>
      </p:cxnSp>
      <p:cxnSp>
        <p:nvCxnSpPr>
          <p:cNvPr id="345" name="Shape 345"/>
          <p:cNvCxnSpPr/>
          <p:nvPr/>
        </p:nvCxnSpPr>
        <p:spPr>
          <a:xfrm rot="10800000" flipH="1">
            <a:off x="635000" y="2781000"/>
            <a:ext cx="7742699" cy="299"/>
          </a:xfrm>
          <a:prstGeom prst="straightConnector1">
            <a:avLst/>
          </a:prstGeom>
          <a:noFill/>
          <a:ln>
            <a:noFill/>
          </a:ln>
        </p:spPr>
      </p:cxnSp>
      <p:sp>
        <p:nvSpPr>
          <p:cNvPr id="346" name="Shape 346"/>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347" name="Shape 347"/>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348" name="Shape 348"/>
          <p:cNvSpPr txBox="1">
            <a:spLocks noGrp="1"/>
          </p:cNvSpPr>
          <p:nvPr>
            <p:ph type="sldNum" idx="12"/>
          </p:nvPr>
        </p:nvSpPr>
        <p:spPr>
          <a:xfrm>
            <a:off x="12014200" y="739139"/>
            <a:ext cx="345899"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1" name="Shape 351"/>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352" name="Shape 352"/>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355" name="Shape 355"/>
          <p:cNvCxnSpPr/>
          <p:nvPr/>
        </p:nvCxnSpPr>
        <p:spPr>
          <a:xfrm>
            <a:off x="635000" y="635000"/>
            <a:ext cx="11734800" cy="0"/>
          </a:xfrm>
          <a:prstGeom prst="straightConnector1">
            <a:avLst/>
          </a:prstGeom>
          <a:noFill/>
          <a:ln>
            <a:noFill/>
          </a:ln>
        </p:spPr>
      </p:cxnSp>
      <p:cxnSp>
        <p:nvCxnSpPr>
          <p:cNvPr id="356" name="Shape 356"/>
          <p:cNvCxnSpPr/>
          <p:nvPr/>
        </p:nvCxnSpPr>
        <p:spPr>
          <a:xfrm>
            <a:off x="635000" y="1219200"/>
            <a:ext cx="11734800" cy="0"/>
          </a:xfrm>
          <a:prstGeom prst="straightConnector1">
            <a:avLst/>
          </a:prstGeom>
          <a:noFill/>
          <a:ln>
            <a:noFill/>
          </a:ln>
        </p:spPr>
      </p:cxnSp>
      <p:sp>
        <p:nvSpPr>
          <p:cNvPr id="357" name="Shape 35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8" name="Shape 358"/>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361" name="Shape 361"/>
          <p:cNvCxnSpPr/>
          <p:nvPr/>
        </p:nvCxnSpPr>
        <p:spPr>
          <a:xfrm>
            <a:off x="635000" y="635000"/>
            <a:ext cx="11734800" cy="0"/>
          </a:xfrm>
          <a:prstGeom prst="straightConnector1">
            <a:avLst/>
          </a:prstGeom>
          <a:noFill/>
          <a:ln>
            <a:noFill/>
          </a:ln>
        </p:spPr>
      </p:cxnSp>
      <p:cxnSp>
        <p:nvCxnSpPr>
          <p:cNvPr id="362" name="Shape 362"/>
          <p:cNvCxnSpPr/>
          <p:nvPr/>
        </p:nvCxnSpPr>
        <p:spPr>
          <a:xfrm>
            <a:off x="635000" y="1219200"/>
            <a:ext cx="11734800" cy="0"/>
          </a:xfrm>
          <a:prstGeom prst="straightConnector1">
            <a:avLst/>
          </a:prstGeom>
          <a:noFill/>
          <a:ln>
            <a:noFill/>
          </a:ln>
        </p:spPr>
      </p:cxnSp>
      <p:sp>
        <p:nvSpPr>
          <p:cNvPr id="363" name="Shape 363"/>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64" name="Shape 364"/>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65"/>
        <p:cNvGrpSpPr/>
        <p:nvPr/>
      </p:nvGrpSpPr>
      <p:grpSpPr>
        <a:xfrm>
          <a:off x="0" y="0"/>
          <a:ext cx="0" cy="0"/>
          <a:chOff x="0" y="0"/>
          <a:chExt cx="0" cy="0"/>
        </a:xfrm>
      </p:grpSpPr>
      <p:pic>
        <p:nvPicPr>
          <p:cNvPr id="366" name="Shape 366"/>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367" name="Shape 367"/>
          <p:cNvCxnSpPr/>
          <p:nvPr/>
        </p:nvCxnSpPr>
        <p:spPr>
          <a:xfrm>
            <a:off x="635000" y="635000"/>
            <a:ext cx="11734800" cy="0"/>
          </a:xfrm>
          <a:prstGeom prst="straightConnector1">
            <a:avLst/>
          </a:prstGeom>
          <a:noFill/>
          <a:ln>
            <a:noFill/>
          </a:ln>
        </p:spPr>
      </p:cxnSp>
      <p:cxnSp>
        <p:nvCxnSpPr>
          <p:cNvPr id="368" name="Shape 368"/>
          <p:cNvCxnSpPr/>
          <p:nvPr/>
        </p:nvCxnSpPr>
        <p:spPr>
          <a:xfrm>
            <a:off x="635000" y="1219200"/>
            <a:ext cx="11734800" cy="0"/>
          </a:xfrm>
          <a:prstGeom prst="straightConnector1">
            <a:avLst/>
          </a:prstGeom>
          <a:noFill/>
          <a:ln>
            <a:noFill/>
          </a:ln>
        </p:spPr>
      </p:cxnSp>
      <p:sp>
        <p:nvSpPr>
          <p:cNvPr id="369" name="Shape 369"/>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70" name="Shape 37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373" name="Shape 373"/>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374" name="Shape 374"/>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375" name="Shape 375"/>
          <p:cNvCxnSpPr/>
          <p:nvPr/>
        </p:nvCxnSpPr>
        <p:spPr>
          <a:xfrm>
            <a:off x="635000" y="635000"/>
            <a:ext cx="11734800" cy="0"/>
          </a:xfrm>
          <a:prstGeom prst="straightConnector1">
            <a:avLst/>
          </a:prstGeom>
          <a:noFill/>
          <a:ln>
            <a:noFill/>
          </a:ln>
        </p:spPr>
      </p:cxnSp>
      <p:cxnSp>
        <p:nvCxnSpPr>
          <p:cNvPr id="376" name="Shape 376"/>
          <p:cNvCxnSpPr/>
          <p:nvPr/>
        </p:nvCxnSpPr>
        <p:spPr>
          <a:xfrm>
            <a:off x="635000" y="1219200"/>
            <a:ext cx="11734800" cy="0"/>
          </a:xfrm>
          <a:prstGeom prst="straightConnector1">
            <a:avLst/>
          </a:prstGeom>
          <a:noFill/>
          <a:ln>
            <a:noFill/>
          </a:ln>
        </p:spPr>
      </p:cxnSp>
      <p:sp>
        <p:nvSpPr>
          <p:cNvPr id="377" name="Shape 377"/>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8" name="Shape 378"/>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9" name="Shape 379"/>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80" name="Shape 38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381"/>
        <p:cNvGrpSpPr/>
        <p:nvPr/>
      </p:nvGrpSpPr>
      <p:grpSpPr>
        <a:xfrm>
          <a:off x="0" y="0"/>
          <a:ext cx="0" cy="0"/>
          <a:chOff x="0" y="0"/>
          <a:chExt cx="0" cy="0"/>
        </a:xfrm>
      </p:grpSpPr>
      <p:cxnSp>
        <p:nvCxnSpPr>
          <p:cNvPr id="382" name="Shape 382"/>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83" name="Shape 383"/>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84" name="Shape 384"/>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385" name="Shape 385"/>
          <p:cNvSpPr txBox="1">
            <a:spLocks noGrp="1"/>
          </p:cNvSpPr>
          <p:nvPr>
            <p:ph type="sldNum" idx="12"/>
          </p:nvPr>
        </p:nvSpPr>
        <p:spPr>
          <a:xfrm>
            <a:off x="12030450" y="739139"/>
            <a:ext cx="345899" cy="4265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ull Image">
    <p:spTree>
      <p:nvGrpSpPr>
        <p:cNvPr id="1" name="Shape 386"/>
        <p:cNvGrpSpPr/>
        <p:nvPr/>
      </p:nvGrpSpPr>
      <p:grpSpPr>
        <a:xfrm>
          <a:off x="0" y="0"/>
          <a:ext cx="0" cy="0"/>
          <a:chOff x="0" y="0"/>
          <a:chExt cx="0" cy="0"/>
        </a:xfrm>
      </p:grpSpPr>
      <p:cxnSp>
        <p:nvCxnSpPr>
          <p:cNvPr id="387" name="Shape 387"/>
          <p:cNvCxnSpPr/>
          <p:nvPr/>
        </p:nvCxnSpPr>
        <p:spPr>
          <a:xfrm>
            <a:off x="635000" y="635000"/>
            <a:ext cx="11734800" cy="0"/>
          </a:xfrm>
          <a:prstGeom prst="straightConnector1">
            <a:avLst/>
          </a:prstGeom>
          <a:noFill/>
          <a:ln>
            <a:noFill/>
          </a:ln>
        </p:spPr>
      </p:cxnSp>
      <p:cxnSp>
        <p:nvCxnSpPr>
          <p:cNvPr id="388" name="Shape 38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389"/>
        <p:cNvGrpSpPr/>
        <p:nvPr/>
      </p:nvGrpSpPr>
      <p:grpSpPr>
        <a:xfrm>
          <a:off x="0" y="0"/>
          <a:ext cx="0" cy="0"/>
          <a:chOff x="0" y="0"/>
          <a:chExt cx="0" cy="0"/>
        </a:xfrm>
      </p:grpSpPr>
      <p:cxnSp>
        <p:nvCxnSpPr>
          <p:cNvPr id="390" name="Shape 390"/>
          <p:cNvCxnSpPr/>
          <p:nvPr/>
        </p:nvCxnSpPr>
        <p:spPr>
          <a:xfrm>
            <a:off x="635000" y="635000"/>
            <a:ext cx="11734800" cy="0"/>
          </a:xfrm>
          <a:prstGeom prst="straightConnector1">
            <a:avLst/>
          </a:prstGeom>
          <a:noFill/>
          <a:ln>
            <a:noFill/>
          </a:ln>
        </p:spPr>
      </p:cxnSp>
      <p:cxnSp>
        <p:nvCxnSpPr>
          <p:cNvPr id="391" name="Shape 391"/>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392"/>
        <p:cNvGrpSpPr/>
        <p:nvPr/>
      </p:nvGrpSpPr>
      <p:grpSpPr>
        <a:xfrm>
          <a:off x="0" y="0"/>
          <a:ext cx="0" cy="0"/>
          <a:chOff x="0" y="0"/>
          <a:chExt cx="0" cy="0"/>
        </a:xfrm>
      </p:grpSpPr>
      <p:cxnSp>
        <p:nvCxnSpPr>
          <p:cNvPr id="393" name="Shape 393"/>
          <p:cNvCxnSpPr/>
          <p:nvPr/>
        </p:nvCxnSpPr>
        <p:spPr>
          <a:xfrm>
            <a:off x="635000" y="635000"/>
            <a:ext cx="11734800" cy="0"/>
          </a:xfrm>
          <a:prstGeom prst="straightConnector1">
            <a:avLst/>
          </a:prstGeom>
          <a:noFill/>
          <a:ln>
            <a:noFill/>
          </a:ln>
        </p:spPr>
      </p:cxnSp>
      <p:cxnSp>
        <p:nvCxnSpPr>
          <p:cNvPr id="394" name="Shape 39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95"/>
        <p:cNvGrpSpPr/>
        <p:nvPr/>
      </p:nvGrpSpPr>
      <p:grpSpPr>
        <a:xfrm>
          <a:off x="0" y="0"/>
          <a:ext cx="0" cy="0"/>
          <a:chOff x="0" y="0"/>
          <a:chExt cx="0" cy="0"/>
        </a:xfrm>
      </p:grpSpPr>
      <p:cxnSp>
        <p:nvCxnSpPr>
          <p:cNvPr id="396" name="Shape 396"/>
          <p:cNvCxnSpPr/>
          <p:nvPr/>
        </p:nvCxnSpPr>
        <p:spPr>
          <a:xfrm>
            <a:off x="635000" y="635000"/>
            <a:ext cx="11734800" cy="0"/>
          </a:xfrm>
          <a:prstGeom prst="straightConnector1">
            <a:avLst/>
          </a:prstGeom>
          <a:noFill/>
          <a:ln>
            <a:noFill/>
          </a:ln>
        </p:spPr>
      </p:cxnSp>
      <p:cxnSp>
        <p:nvCxnSpPr>
          <p:cNvPr id="397" name="Shape 3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p:spTree>
      <p:nvGrpSpPr>
        <p:cNvPr id="1" name="Shape 398"/>
        <p:cNvGrpSpPr/>
        <p:nvPr/>
      </p:nvGrpSpPr>
      <p:grpSpPr>
        <a:xfrm>
          <a:off x="0" y="0"/>
          <a:ext cx="0" cy="0"/>
          <a:chOff x="0" y="0"/>
          <a:chExt cx="0" cy="0"/>
        </a:xfrm>
      </p:grpSpPr>
      <p:cxnSp>
        <p:nvCxnSpPr>
          <p:cNvPr id="399" name="Shape 399"/>
          <p:cNvCxnSpPr/>
          <p:nvPr/>
        </p:nvCxnSpPr>
        <p:spPr>
          <a:xfrm>
            <a:off x="635000" y="635000"/>
            <a:ext cx="11734800" cy="0"/>
          </a:xfrm>
          <a:prstGeom prst="straightConnector1">
            <a:avLst/>
          </a:prstGeom>
          <a:noFill/>
          <a:ln>
            <a:noFill/>
          </a:ln>
        </p:spPr>
      </p:cxnSp>
      <p:cxnSp>
        <p:nvCxnSpPr>
          <p:cNvPr id="400" name="Shape 4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3" name="Shape 40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04"/>
        <p:cNvGrpSpPr/>
        <p:nvPr/>
      </p:nvGrpSpPr>
      <p:grpSpPr>
        <a:xfrm>
          <a:off x="0" y="0"/>
          <a:ext cx="0" cy="0"/>
          <a:chOff x="0" y="0"/>
          <a:chExt cx="0" cy="0"/>
        </a:xfrm>
      </p:grpSpPr>
      <p:cxnSp>
        <p:nvCxnSpPr>
          <p:cNvPr id="405" name="Shape 4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6" name="Shape 4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407" name="Shape 4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408" name="Shape 408"/>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cxnSp>
        <p:nvCxnSpPr>
          <p:cNvPr id="208" name="Shape 208"/>
          <p:cNvCxnSpPr/>
          <p:nvPr/>
        </p:nvCxnSpPr>
        <p:spPr>
          <a:xfrm>
            <a:off x="635000" y="635000"/>
            <a:ext cx="11734800" cy="0"/>
          </a:xfrm>
          <a:prstGeom prst="straightConnector1">
            <a:avLst/>
          </a:prstGeom>
          <a:noFill/>
          <a:ln w="9525" cap="flat" cmpd="sng">
            <a:solidFill>
              <a:srgbClr val="000000"/>
            </a:solidFill>
            <a:prstDash val="solid"/>
            <a:round/>
            <a:headEnd type="none" w="med" len="med"/>
            <a:tailEnd type="none" w="med" len="med"/>
          </a:ln>
        </p:spPr>
      </p:cxnSp>
      <p:cxnSp>
        <p:nvCxnSpPr>
          <p:cNvPr id="209" name="Shape 209"/>
          <p:cNvCxnSpPr/>
          <p:nvPr/>
        </p:nvCxnSpPr>
        <p:spPr>
          <a:xfrm>
            <a:off x="635000" y="1219200"/>
            <a:ext cx="11734800" cy="0"/>
          </a:xfrm>
          <a:prstGeom prst="straightConnector1">
            <a:avLst/>
          </a:prstGeom>
          <a:noFill/>
          <a:ln w="9525" cap="flat" cmpd="sng">
            <a:solidFill>
              <a:srgbClr val="000000"/>
            </a:solidFill>
            <a:prstDash val="solid"/>
            <a:round/>
            <a:headEnd type="none" w="med" len="med"/>
            <a:tailEnd type="none" w="med" len="med"/>
          </a:ln>
        </p:spPr>
      </p:cxnSp>
      <p:sp>
        <p:nvSpPr>
          <p:cNvPr id="210" name="Shape 210"/>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211" name="Shape 21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open.blogs.nytimes.com/2015/08/11/building-the-next-new-york-times-recommendation-engine/?_r=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developers.lyst.com/2014/11/11/word-embeddings-for-fashion/" TargetMode="External"/><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radimrehurek.com/gensim/index.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4" Type="http://schemas.openxmlformats.org/officeDocument/2006/relationships/hyperlink" Target="http://nlp.stanford.edu/projects/glove/"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REVIEW OF NLP</a:t>
            </a:r>
            <a:endParaRPr lang="en-US" sz="80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9449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smtClean="0">
                <a:solidFill>
                  <a:srgbClr val="FFFFFF"/>
                </a:solidFill>
                <a:latin typeface="Arial" charset="0"/>
                <a:ea typeface="Arial" charset="0"/>
                <a:cs typeface="Arial" charset="0"/>
                <a:sym typeface="Oswald"/>
              </a:rPr>
              <a:t>DIMENSION REDUCTION</a:t>
            </a:r>
            <a:endParaRPr lang="en-US" sz="9600" b="1" dirty="0">
              <a:solidFill>
                <a:srgbClr val="FFFFFF"/>
              </a:solidFill>
              <a:latin typeface="Arial" charset="0"/>
              <a:ea typeface="Arial" charset="0"/>
              <a:cs typeface="Arial" charset="0"/>
              <a:sym typeface="Oswa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WHAT IS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3263153"/>
          </a:xfrm>
          <a:prstGeom prst="rect">
            <a:avLst/>
          </a:prstGeom>
          <a:noFill/>
          <a:ln>
            <a:noFill/>
          </a:ln>
        </p:spPr>
        <p:txBody>
          <a:bodyPr lIns="0" tIns="0" rIns="0" bIns="0" anchor="t" anchorCtr="0">
            <a:noAutofit/>
          </a:bodyPr>
          <a:lstStyle/>
          <a:p>
            <a:r>
              <a:rPr lang="en-US" sz="3000" dirty="0"/>
              <a:t>A set of techniques for reducing the </a:t>
            </a:r>
            <a:r>
              <a:rPr lang="en-US" sz="3000" dirty="0" smtClean="0"/>
              <a:t>size (</a:t>
            </a:r>
            <a:r>
              <a:rPr lang="en-US" sz="3000" dirty="0"/>
              <a:t>in terms of features, </a:t>
            </a:r>
          </a:p>
          <a:p>
            <a:r>
              <a:rPr lang="en-US" sz="3000" dirty="0"/>
              <a:t>records, and/or bytes) of the </a:t>
            </a:r>
            <a:r>
              <a:rPr lang="en-US" sz="3000" dirty="0" smtClean="0"/>
              <a:t>dataset.</a:t>
            </a:r>
          </a:p>
          <a:p>
            <a:endParaRPr lang="en-US" sz="3000" dirty="0"/>
          </a:p>
          <a:p>
            <a:r>
              <a:rPr lang="en-US" sz="3200" dirty="0"/>
              <a:t>In general, the idea is to regard the dataset as a matrix and to decompose the matrix into simpler, meaningful pieces. </a:t>
            </a:r>
          </a:p>
          <a:p>
            <a:r>
              <a:rPr lang="en-US" sz="3000" dirty="0" smtClean="0"/>
              <a:t> </a:t>
            </a:r>
            <a:endParaRPr lang="en-US" sz="3000" dirty="0"/>
          </a:p>
          <a:p>
            <a:pPr marR="0" lvl="0" algn="l" rtl="0">
              <a:spcBef>
                <a:spcPts val="0"/>
              </a:spcBef>
              <a:buNone/>
            </a:pP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1236497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WHY USE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L="514350" indent="-514350">
              <a:buAutoNum type="arabicParenR"/>
            </a:pPr>
            <a:r>
              <a:rPr lang="en-US" sz="3200" dirty="0" smtClean="0"/>
              <a:t>Reduce computational expense </a:t>
            </a:r>
          </a:p>
          <a:p>
            <a:pPr lvl="1" indent="0">
              <a:buNone/>
            </a:pPr>
            <a:r>
              <a:rPr lang="en-US" sz="3200" dirty="0" smtClean="0"/>
              <a:t>- (increases speed of models)</a:t>
            </a:r>
          </a:p>
          <a:p>
            <a:endParaRPr lang="en-US" sz="3200" dirty="0"/>
          </a:p>
          <a:p>
            <a:r>
              <a:rPr lang="en-US" sz="3200" dirty="0" smtClean="0"/>
              <a:t>2) Reduce </a:t>
            </a:r>
            <a:r>
              <a:rPr lang="en-US" sz="3200" dirty="0"/>
              <a:t>susceptibility to overfitting </a:t>
            </a:r>
          </a:p>
          <a:p>
            <a:endParaRPr lang="en-US" sz="3200" dirty="0" smtClean="0"/>
          </a:p>
          <a:p>
            <a:r>
              <a:rPr lang="en-US" sz="3200" dirty="0" smtClean="0"/>
              <a:t>3) Reduce </a:t>
            </a:r>
            <a:r>
              <a:rPr lang="en-US" sz="3200" dirty="0"/>
              <a:t>noise in the </a:t>
            </a:r>
            <a:r>
              <a:rPr lang="en-US" sz="3200" dirty="0" smtClean="0"/>
              <a:t>dataset</a:t>
            </a:r>
            <a:endParaRPr lang="en-US" sz="3200" dirty="0"/>
          </a:p>
          <a:p>
            <a:endParaRPr lang="en-US" sz="3200" dirty="0"/>
          </a:p>
          <a:p>
            <a:r>
              <a:rPr lang="en-US" sz="3200" dirty="0" smtClean="0"/>
              <a:t>4) Enhance </a:t>
            </a:r>
            <a:r>
              <a:rPr lang="en-US" sz="3200" dirty="0"/>
              <a:t>our intuition </a:t>
            </a:r>
          </a:p>
          <a:p>
            <a:pPr marR="0" lvl="0" algn="l" rtl="0">
              <a:spcBef>
                <a:spcPts val="0"/>
              </a:spcBef>
              <a:buNone/>
            </a:pP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894606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GOAL of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R="0" lvl="0" algn="l" rtl="0">
              <a:spcBef>
                <a:spcPts val="0"/>
              </a:spcBef>
              <a:buNone/>
            </a:pPr>
            <a:r>
              <a:rPr lang="en-US" sz="3000" dirty="0" smtClean="0">
                <a:latin typeface="Arial" charset="0"/>
                <a:ea typeface="Arial" charset="0"/>
                <a:cs typeface="Arial" charset="0"/>
                <a:sym typeface="Georgia"/>
              </a:rPr>
              <a:t>+ Take lots of variables</a:t>
            </a:r>
          </a:p>
          <a:p>
            <a:pPr marR="0" lvl="0" algn="l" rtl="0">
              <a:spcBef>
                <a:spcPts val="0"/>
              </a:spcBef>
              <a:buNone/>
            </a:pPr>
            <a:endParaRPr lang="en-US" sz="3000" dirty="0">
              <a:latin typeface="Arial" charset="0"/>
              <a:ea typeface="Arial" charset="0"/>
              <a:cs typeface="Arial" charset="0"/>
              <a:sym typeface="Georgia"/>
            </a:endParaRPr>
          </a:p>
          <a:p>
            <a:pPr marR="0" lvl="0" algn="l" rtl="0">
              <a:spcBef>
                <a:spcPts val="0"/>
              </a:spcBef>
              <a:buNone/>
            </a:pPr>
            <a:r>
              <a:rPr lang="en-US" sz="3000" dirty="0" smtClean="0">
                <a:latin typeface="Arial" charset="0"/>
                <a:ea typeface="Arial" charset="0"/>
                <a:cs typeface="Arial" charset="0"/>
                <a:sym typeface="Georgia"/>
              </a:rPr>
              <a:t>+ Reduce to just a handful!</a:t>
            </a:r>
          </a:p>
          <a:p>
            <a:pPr marR="0" lvl="0" algn="l" rtl="0">
              <a:spcBef>
                <a:spcPts val="0"/>
              </a:spcBef>
              <a:buNone/>
            </a:pPr>
            <a:endParaRPr lang="en-US" sz="3000" dirty="0">
              <a:latin typeface="Arial" charset="0"/>
              <a:ea typeface="Arial" charset="0"/>
              <a:cs typeface="Arial" charset="0"/>
              <a:sym typeface="Georgia"/>
            </a:endParaRPr>
          </a:p>
          <a:p>
            <a:pPr marR="0" lvl="0" algn="l" rtl="0">
              <a:spcBef>
                <a:spcPts val="0"/>
              </a:spcBef>
              <a:buNone/>
            </a:pPr>
            <a:r>
              <a:rPr lang="en-US" sz="3000" dirty="0" smtClean="0">
                <a:latin typeface="Arial" charset="0"/>
                <a:ea typeface="Arial" charset="0"/>
                <a:cs typeface="Arial" charset="0"/>
                <a:sym typeface="Georgia"/>
              </a:rPr>
              <a:t>+ Feature extraction!</a:t>
            </a: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112108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APPLICATION OF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L="457200" indent="-457200">
              <a:buFontTx/>
              <a:buChar char="-"/>
            </a:pPr>
            <a:r>
              <a:rPr lang="en-US" sz="3200" dirty="0" smtClean="0"/>
              <a:t>topic </a:t>
            </a:r>
            <a:r>
              <a:rPr lang="en-US" sz="3200" dirty="0"/>
              <a:t>models (document clustering) </a:t>
            </a:r>
            <a:endParaRPr lang="en-US" sz="3200" dirty="0" smtClean="0"/>
          </a:p>
          <a:p>
            <a:pPr marL="457200" indent="-457200">
              <a:buFontTx/>
              <a:buChar char="-"/>
            </a:pPr>
            <a:r>
              <a:rPr lang="en-US" sz="3200" dirty="0" smtClean="0"/>
              <a:t>image </a:t>
            </a:r>
            <a:r>
              <a:rPr lang="en-US" sz="3200" dirty="0"/>
              <a:t>recognition/computer vision </a:t>
            </a:r>
            <a:endParaRPr lang="en-US" sz="3200" dirty="0" smtClean="0"/>
          </a:p>
          <a:p>
            <a:pPr marL="457200" indent="-457200">
              <a:buFontTx/>
              <a:buChar char="-"/>
            </a:pPr>
            <a:r>
              <a:rPr lang="en-US" sz="3200" dirty="0" smtClean="0"/>
              <a:t>bioinformatics </a:t>
            </a:r>
            <a:r>
              <a:rPr lang="en-US" sz="3200" dirty="0"/>
              <a:t>(microarray </a:t>
            </a:r>
            <a:r>
              <a:rPr lang="en-US" sz="3200" dirty="0" smtClean="0"/>
              <a:t>analysis)</a:t>
            </a:r>
          </a:p>
          <a:p>
            <a:pPr marL="457200" indent="-457200">
              <a:buFontTx/>
              <a:buChar char="-"/>
            </a:pPr>
            <a:r>
              <a:rPr lang="en-US" sz="3200" dirty="0" smtClean="0"/>
              <a:t>speech </a:t>
            </a:r>
            <a:r>
              <a:rPr lang="en-US" sz="3200" dirty="0"/>
              <a:t>recognition </a:t>
            </a:r>
            <a:endParaRPr lang="en-US" sz="3200" dirty="0" smtClean="0"/>
          </a:p>
          <a:p>
            <a:pPr marL="457200" indent="-457200">
              <a:buFontTx/>
              <a:buChar char="-"/>
            </a:pPr>
            <a:r>
              <a:rPr lang="en-US" sz="3200" dirty="0" smtClean="0"/>
              <a:t>astronomy </a:t>
            </a:r>
            <a:r>
              <a:rPr lang="en-US" sz="3200" dirty="0"/>
              <a:t>(spectral data </a:t>
            </a:r>
            <a:r>
              <a:rPr lang="en-US" sz="3200" dirty="0" smtClean="0"/>
              <a:t>analysis)</a:t>
            </a:r>
          </a:p>
          <a:p>
            <a:pPr marL="457200" indent="-457200">
              <a:buFontTx/>
              <a:buChar char="-"/>
            </a:pPr>
            <a:r>
              <a:rPr lang="en-US" sz="3200" dirty="0" smtClean="0"/>
              <a:t>recommender systems! (remember the first slide!) </a:t>
            </a:r>
            <a:endParaRPr lang="en-US" sz="3200" dirty="0">
              <a:effectLst/>
            </a:endParaRPr>
          </a:p>
        </p:txBody>
      </p:sp>
    </p:spTree>
    <p:extLst>
      <p:ext uri="{BB962C8B-B14F-4D97-AF65-F5344CB8AC3E}">
        <p14:creationId xmlns:p14="http://schemas.microsoft.com/office/powerpoint/2010/main" val="738593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smtClean="0">
                <a:solidFill>
                  <a:srgbClr val="FFFFFF"/>
                </a:solidFill>
                <a:latin typeface="Arial" charset="0"/>
                <a:ea typeface="Arial" charset="0"/>
                <a:cs typeface="Arial" charset="0"/>
                <a:sym typeface="Oswald"/>
              </a:rPr>
              <a:t>Principal Component Analysis</a:t>
            </a:r>
            <a:endParaRPr lang="en-US" sz="96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09387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An introduction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6" y="1703294"/>
            <a:ext cx="11734800" cy="4589930"/>
          </a:xfrm>
          <a:prstGeom prst="rect">
            <a:avLst/>
          </a:prstGeom>
          <a:noFill/>
          <a:ln>
            <a:noFill/>
          </a:ln>
        </p:spPr>
        <p:txBody>
          <a:bodyPr lIns="0" tIns="0" rIns="0" bIns="0" anchor="t" anchorCtr="0">
            <a:noAutofit/>
          </a:bodyPr>
          <a:lstStyle/>
          <a:p>
            <a:pPr marR="0" lvl="0" algn="l" rtl="0">
              <a:spcBef>
                <a:spcPts val="0"/>
              </a:spcBef>
              <a:buNone/>
            </a:pPr>
            <a:r>
              <a:rPr lang="en-US" sz="2800" dirty="0" smtClean="0">
                <a:latin typeface="Arial" charset="0"/>
                <a:ea typeface="Arial" charset="0"/>
                <a:cs typeface="Arial" charset="0"/>
                <a:sym typeface="Georgia"/>
              </a:rPr>
              <a:t>+ Imagine hundreds of X variables that are all related to each other</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You could add them all into an analysis</a:t>
            </a:r>
          </a:p>
          <a:p>
            <a:pPr marR="0" lvl="0" algn="l" rtl="0">
              <a:spcBef>
                <a:spcPts val="0"/>
              </a:spcBef>
              <a:buNone/>
            </a:pP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 But </a:t>
            </a:r>
            <a:r>
              <a:rPr lang="en-US" sz="2800" dirty="0" err="1" smtClean="0">
                <a:latin typeface="Arial" charset="0"/>
                <a:ea typeface="Arial" charset="0"/>
                <a:cs typeface="Arial" charset="0"/>
                <a:sym typeface="Georgia"/>
              </a:rPr>
              <a:t>multicolinearity</a:t>
            </a:r>
            <a:r>
              <a:rPr lang="en-US" sz="2800" dirty="0" smtClean="0">
                <a:latin typeface="Arial" charset="0"/>
                <a:ea typeface="Arial" charset="0"/>
                <a:cs typeface="Arial" charset="0"/>
                <a:sym typeface="Georgia"/>
              </a:rPr>
              <a:t>! </a:t>
            </a:r>
          </a:p>
          <a:p>
            <a:pPr marR="0" lvl="0" algn="l" rtl="0">
              <a:spcBef>
                <a:spcPts val="0"/>
              </a:spcBef>
              <a:buNone/>
            </a:pP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 Plus it’s super slow! </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If only you could extract the ”overlap” between them!</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Today you can! With PCA! </a:t>
            </a:r>
            <a:endParaRPr sz="2800" dirty="0">
              <a:latin typeface="Arial" charset="0"/>
              <a:ea typeface="Arial" charset="0"/>
              <a:cs typeface="Arial" charset="0"/>
              <a:sym typeface="Georgia"/>
            </a:endParaRPr>
          </a:p>
        </p:txBody>
      </p:sp>
    </p:spTree>
    <p:extLst>
      <p:ext uri="{BB962C8B-B14F-4D97-AF65-F5344CB8AC3E}">
        <p14:creationId xmlns:p14="http://schemas.microsoft.com/office/powerpoint/2010/main" val="181068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endParaRPr lang="en-US" sz="3200" b="1" dirty="0">
              <a:latin typeface="Arial" charset="0"/>
              <a:ea typeface="Arial" charset="0"/>
              <a:cs typeface="Arial" charset="0"/>
              <a:sym typeface="Oswald"/>
            </a:endParaRPr>
          </a:p>
        </p:txBody>
      </p:sp>
      <p:sp>
        <p:nvSpPr>
          <p:cNvPr id="4"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VOCABULARY</a:t>
            </a:r>
            <a:endParaRPr lang="en-US" sz="3200" b="1" dirty="0">
              <a:latin typeface="Arial" charset="0"/>
              <a:ea typeface="Arial" charset="0"/>
              <a:cs typeface="Arial" charset="0"/>
              <a:sym typeface="Oswald"/>
            </a:endParaRPr>
          </a:p>
        </p:txBody>
      </p:sp>
      <p:sp>
        <p:nvSpPr>
          <p:cNvPr id="5" name="Text Placeholder 1"/>
          <p:cNvSpPr>
            <a:spLocks noGrp="1"/>
          </p:cNvSpPr>
          <p:nvPr>
            <p:ph type="body" idx="1"/>
          </p:nvPr>
        </p:nvSpPr>
        <p:spPr>
          <a:xfrm>
            <a:off x="632056" y="1810872"/>
            <a:ext cx="11734801" cy="4412128"/>
          </a:xfrm>
        </p:spPr>
        <p:txBody>
          <a:bodyPr/>
          <a:lstStyle/>
          <a:p>
            <a:pPr marL="342900" indent="-342900">
              <a:buAutoNum type="arabicParenR"/>
            </a:pPr>
            <a:r>
              <a:rPr lang="en-US" sz="3000" dirty="0" smtClean="0"/>
              <a:t> Eigenvalue</a:t>
            </a:r>
          </a:p>
          <a:p>
            <a:pPr marL="1003300" lvl="1" indent="-342900"/>
            <a:r>
              <a:rPr lang="en-US" sz="3000" dirty="0" smtClean="0"/>
              <a:t>Denotes strength of a component</a:t>
            </a:r>
          </a:p>
          <a:p>
            <a:pPr marL="1003300" lvl="1" indent="-342900"/>
            <a:endParaRPr lang="en-US" sz="3000" dirty="0"/>
          </a:p>
          <a:p>
            <a:pPr marL="342900" indent="-342900">
              <a:buAutoNum type="arabicParenR"/>
            </a:pPr>
            <a:r>
              <a:rPr lang="en-US" sz="3000" dirty="0" smtClean="0"/>
              <a:t> Eigenvector</a:t>
            </a:r>
          </a:p>
          <a:p>
            <a:pPr marL="1003300" lvl="1" indent="-342900"/>
            <a:r>
              <a:rPr lang="en-US" sz="3000" dirty="0" smtClean="0"/>
              <a:t>Denotes the direction of a component</a:t>
            </a:r>
          </a:p>
          <a:p>
            <a:pPr marL="1003300" lvl="1" indent="-342900"/>
            <a:r>
              <a:rPr lang="en-US" sz="3000" dirty="0" smtClean="0"/>
              <a:t>Always “orthogonal” to each other</a:t>
            </a:r>
          </a:p>
        </p:txBody>
      </p:sp>
    </p:spTree>
    <p:extLst>
      <p:ext uri="{BB962C8B-B14F-4D97-AF65-F5344CB8AC3E}">
        <p14:creationId xmlns:p14="http://schemas.microsoft.com/office/powerpoint/2010/main" val="17577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835" y="1323040"/>
            <a:ext cx="7661836" cy="5746377"/>
          </a:xfrm>
          <a:prstGeom prst="rect">
            <a:avLst/>
          </a:prstGeom>
        </p:spPr>
      </p:pic>
      <p:sp>
        <p:nvSpPr>
          <p:cNvPr id="6"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EXTRACTING TWO COMPONENTS</a:t>
            </a:r>
            <a:endParaRPr lang="en-US" sz="3200" b="1" dirty="0">
              <a:latin typeface="Arial" charset="0"/>
              <a:ea typeface="Arial" charset="0"/>
              <a:cs typeface="Arial" charset="0"/>
              <a:sym typeface="Oswald"/>
            </a:endParaRPr>
          </a:p>
        </p:txBody>
      </p:sp>
    </p:spTree>
    <p:extLst>
      <p:ext uri="{BB962C8B-B14F-4D97-AF65-F5344CB8AC3E}">
        <p14:creationId xmlns:p14="http://schemas.microsoft.com/office/powerpoint/2010/main" val="1157985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6"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a:t>
            </a:r>
            <a:r>
              <a:rPr lang="en-US" sz="3200" b="1" dirty="0" smtClean="0">
                <a:latin typeface="Arial" charset="0"/>
                <a:ea typeface="Arial" charset="0"/>
                <a:cs typeface="Arial" charset="0"/>
                <a:sym typeface="Oswald"/>
              </a:rPr>
              <a:t>HOW MANY COMPONENTS?</a:t>
            </a:r>
            <a:endParaRPr lang="en-US" sz="3200" b="1" dirty="0">
              <a:latin typeface="Arial" charset="0"/>
              <a:ea typeface="Arial" charset="0"/>
              <a:cs typeface="Arial" charset="0"/>
              <a:sym typeface="Oswa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344" y="1332854"/>
            <a:ext cx="8347593" cy="5680129"/>
          </a:xfrm>
          <a:prstGeom prst="rect">
            <a:avLst/>
          </a:prstGeom>
        </p:spPr>
      </p:pic>
    </p:spTree>
    <p:extLst>
      <p:ext uri="{BB962C8B-B14F-4D97-AF65-F5344CB8AC3E}">
        <p14:creationId xmlns:p14="http://schemas.microsoft.com/office/powerpoint/2010/main" val="1927853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Natural language processing (NLP) is the task of pulling meaning and information from text</a:t>
            </a:r>
            <a:r>
              <a:rPr lang="en-US" sz="2800" dirty="0" smtClean="0">
                <a:latin typeface="Arial" charset="0"/>
                <a:ea typeface="Arial" charset="0"/>
                <a:cs typeface="Arial" charset="0"/>
                <a:sym typeface="Georgia"/>
              </a:rPr>
              <a:t>.</a:t>
            </a:r>
          </a:p>
          <a:p>
            <a:pPr marL="203200" marR="0" lvl="0" indent="-256540" algn="l" rtl="0">
              <a:spcBef>
                <a:spcPts val="0"/>
              </a:spcBef>
              <a:buSzPct val="100000"/>
              <a:buFont typeface="Georgia"/>
              <a:buChar char="‣"/>
            </a:pPr>
            <a:endParaRPr lang="en-US"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Steps:</a:t>
            </a:r>
          </a:p>
          <a:p>
            <a:pPr marL="1121410" lvl="1" indent="-514350">
              <a:buSzPct val="100000"/>
              <a:buFont typeface="+mj-lt"/>
              <a:buAutoNum type="arabicPeriod"/>
            </a:pPr>
            <a:r>
              <a:rPr lang="en-US" sz="2800" dirty="0" smtClean="0">
                <a:latin typeface="Arial" charset="0"/>
                <a:ea typeface="Arial" charset="0"/>
                <a:cs typeface="Arial" charset="0"/>
                <a:sym typeface="Georgia"/>
              </a:rPr>
              <a:t>RAW TEXT </a:t>
            </a:r>
          </a:p>
          <a:p>
            <a:pPr marL="1121410" lvl="1" indent="-514350">
              <a:buSzPct val="100000"/>
              <a:buFont typeface="+mj-lt"/>
              <a:buAutoNum type="arabicPeriod"/>
            </a:pPr>
            <a:r>
              <a:rPr lang="en-US" sz="2800" dirty="0" smtClean="0">
                <a:latin typeface="Arial" charset="0"/>
                <a:ea typeface="Arial" charset="0"/>
                <a:cs typeface="Arial" charset="0"/>
                <a:sym typeface="Georgia"/>
              </a:rPr>
              <a:t>Tokenization,</a:t>
            </a:r>
          </a:p>
          <a:p>
            <a:pPr marL="1121410" lvl="1" indent="-514350">
              <a:buSzPct val="100000"/>
              <a:buFont typeface="+mj-lt"/>
              <a:buAutoNum type="arabicPeriod"/>
            </a:pPr>
            <a:r>
              <a:rPr lang="en-US" sz="2800" dirty="0">
                <a:latin typeface="Arial" charset="0"/>
                <a:ea typeface="Arial" charset="0"/>
                <a:cs typeface="Arial" charset="0"/>
                <a:sym typeface="Georgia"/>
              </a:rPr>
              <a:t>S</a:t>
            </a:r>
            <a:r>
              <a:rPr lang="en-US" sz="2800" dirty="0" smtClean="0">
                <a:latin typeface="Arial" charset="0"/>
                <a:ea typeface="Arial" charset="0"/>
                <a:cs typeface="Arial" charset="0"/>
                <a:sym typeface="Georgia"/>
              </a:rPr>
              <a:t>temming / lemmatization</a:t>
            </a:r>
          </a:p>
          <a:p>
            <a:pPr marL="1121410" lvl="1" indent="-514350">
              <a:buSzPct val="100000"/>
              <a:buFont typeface="+mj-lt"/>
              <a:buAutoNum type="arabicPeriod"/>
            </a:pPr>
            <a:r>
              <a:rPr lang="en-US" sz="2800" dirty="0" smtClean="0">
                <a:latin typeface="Arial" charset="0"/>
                <a:ea typeface="Arial" charset="0"/>
                <a:cs typeface="Arial" charset="0"/>
                <a:sym typeface="Georgia"/>
              </a:rPr>
              <a:t>Vectorization</a:t>
            </a:r>
            <a:endParaRPr lang="en-US" sz="2800" dirty="0">
              <a:latin typeface="Arial" charset="0"/>
              <a:ea typeface="Arial" charset="0"/>
              <a:cs typeface="Arial" charset="0"/>
              <a:sym typeface="Georgia"/>
            </a:endParaRPr>
          </a:p>
          <a:p>
            <a:pPr marL="1121410" lvl="1" indent="-514350">
              <a:buSzPct val="100000"/>
              <a:buFont typeface="+mj-lt"/>
              <a:buAutoNum type="arabicPeriod"/>
            </a:pPr>
            <a:endParaRPr lang="en-US" sz="2800" dirty="0">
              <a:latin typeface="Arial" charset="0"/>
              <a:ea typeface="Arial" charset="0"/>
              <a:cs typeface="Arial" charset="0"/>
              <a:sym typeface="Georgia"/>
            </a:endParaRPr>
          </a:p>
          <a:p>
            <a:pPr marL="1121410" lvl="1" indent="-514350">
              <a:buSzPct val="100000"/>
              <a:buFont typeface="+mj-lt"/>
              <a:buAutoNum type="arabicPeriod"/>
            </a:pPr>
            <a:r>
              <a:rPr lang="en-US" sz="2800" dirty="0" smtClean="0">
                <a:latin typeface="Arial" charset="0"/>
                <a:ea typeface="Arial" charset="0"/>
                <a:cs typeface="Arial" charset="0"/>
                <a:sym typeface="Georgia"/>
              </a:rPr>
              <a:t>Then we run a model of our choosing</a:t>
            </a:r>
          </a:p>
          <a:p>
            <a:pPr marL="203200" marR="0" lvl="0" indent="-256540" algn="l" rtl="0">
              <a:spcBef>
                <a:spcPts val="0"/>
              </a:spcBef>
              <a:buSzPct val="100000"/>
              <a:buFont typeface="Georgia"/>
              <a:buChar char="‣"/>
            </a:pPr>
            <a:endParaRPr lang="en-US" sz="2800" dirty="0" smtClean="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In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 we </a:t>
            </a:r>
            <a:r>
              <a:rPr lang="en-US" sz="2800" dirty="0" smtClean="0">
                <a:latin typeface="Arial" charset="0"/>
                <a:ea typeface="Arial" charset="0"/>
                <a:cs typeface="Arial" charset="0"/>
                <a:sym typeface="Georgia"/>
              </a:rPr>
              <a:t>learned about:</a:t>
            </a:r>
          </a:p>
          <a:p>
            <a:pPr marL="863600" lvl="1" indent="-256540">
              <a:buSzPct val="100000"/>
              <a:buFont typeface="Georgia"/>
              <a:buChar char="‣"/>
            </a:pPr>
            <a:r>
              <a:rPr lang="en-US" sz="2800" dirty="0" err="1" smtClean="0">
                <a:latin typeface="Arial" charset="0"/>
                <a:ea typeface="Arial" charset="0"/>
                <a:cs typeface="Arial" charset="0"/>
                <a:sym typeface="Consolas"/>
              </a:rPr>
              <a:t>CountVectorizer</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and </a:t>
            </a:r>
            <a:r>
              <a:rPr lang="en-US" sz="2800" dirty="0" err="1" smtClean="0">
                <a:latin typeface="Arial" charset="0"/>
                <a:ea typeface="Arial" charset="0"/>
                <a:cs typeface="Arial" charset="0"/>
                <a:sym typeface="Consolas"/>
              </a:rPr>
              <a:t>TfIdfVectorizer</a:t>
            </a:r>
            <a:endParaRPr lang="en-US"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LET’S REVIEW</a:t>
            </a:r>
          </a:p>
        </p:txBody>
      </p:sp>
    </p:spTree>
    <p:extLst>
      <p:ext uri="{BB962C8B-B14F-4D97-AF65-F5344CB8AC3E}">
        <p14:creationId xmlns:p14="http://schemas.microsoft.com/office/powerpoint/2010/main" val="1376159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9" name="Shape 569"/>
          <p:cNvSpPr txBox="1">
            <a:spLocks noGrp="1"/>
          </p:cNvSpPr>
          <p:nvPr>
            <p:ph type="body" idx="1"/>
          </p:nvPr>
        </p:nvSpPr>
        <p:spPr>
          <a:xfrm>
            <a:off x="635000" y="1292775"/>
            <a:ext cx="11734800" cy="32418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to do this automatically and most follow a very similar approach.</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Identify correlated columns.</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Replace </a:t>
            </a:r>
            <a:r>
              <a:rPr lang="en-US" sz="2800" dirty="0">
                <a:latin typeface="Arial" charset="0"/>
                <a:ea typeface="Arial" charset="0"/>
                <a:cs typeface="Arial" charset="0"/>
                <a:sym typeface="Georgia"/>
              </a:rPr>
              <a:t>them with a new column that encapsulates the others.</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p:txBody>
      </p:sp>
      <p:graphicFrame>
        <p:nvGraphicFramePr>
          <p:cNvPr id="570" name="Shape 570"/>
          <p:cNvGraphicFramePr/>
          <p:nvPr/>
        </p:nvGraphicFramePr>
        <p:xfrm>
          <a:off x="891125" y="4688325"/>
          <a:ext cx="5015750" cy="2072520"/>
        </p:xfrm>
        <a:graphic>
          <a:graphicData uri="http://schemas.openxmlformats.org/drawingml/2006/table">
            <a:tbl>
              <a:tblPr>
                <a:noFill/>
                <a:tableStyleId>{CF12BA42-A5EF-434B-A67B-880A3FF38B11}</a:tableStyleId>
              </a:tblPr>
              <a:tblGrid>
                <a:gridCol w="1003150"/>
                <a:gridCol w="1003150"/>
                <a:gridCol w="1003150"/>
                <a:gridCol w="1003150"/>
                <a:gridCol w="1003150"/>
              </a:tblGrid>
              <a:tr h="381000">
                <a:tc>
                  <a:txBody>
                    <a:bodyPr/>
                    <a:lstStyle/>
                    <a:p>
                      <a:pPr lvl="0" algn="ctr">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Car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Truck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Van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graphicFrame>
        <p:nvGraphicFramePr>
          <p:cNvPr id="571" name="Shape 571"/>
          <p:cNvGraphicFramePr/>
          <p:nvPr/>
        </p:nvGraphicFramePr>
        <p:xfrm>
          <a:off x="8384150" y="4688325"/>
          <a:ext cx="3729525" cy="2072520"/>
        </p:xfrm>
        <a:graphic>
          <a:graphicData uri="http://schemas.openxmlformats.org/drawingml/2006/table">
            <a:tbl>
              <a:tblPr>
                <a:noFill/>
                <a:tableStyleId>{CF12BA42-A5EF-434B-A67B-880A3FF38B11}</a:tableStyleId>
              </a:tblPr>
              <a:tblGrid>
                <a:gridCol w="1243175"/>
                <a:gridCol w="1243175"/>
                <a:gridCol w="1243175"/>
              </a:tblGrid>
              <a:tr h="381000">
                <a:tc>
                  <a:txBody>
                    <a:bodyPr/>
                    <a:lstStyle/>
                    <a:p>
                      <a:pPr lvl="0" algn="ctr" rtl="0">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Vehicle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cxnSp>
        <p:nvCxnSpPr>
          <p:cNvPr id="572" name="Shape 572"/>
          <p:cNvCxnSpPr/>
          <p:nvPr/>
        </p:nvCxnSpPr>
        <p:spPr>
          <a:xfrm>
            <a:off x="5902125" y="5731625"/>
            <a:ext cx="2494199" cy="8100"/>
          </a:xfrm>
          <a:prstGeom prst="straightConnector1">
            <a:avLst/>
          </a:prstGeom>
          <a:noFill/>
          <a:ln w="381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41055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extLst>
      <p:ext uri="{BB962C8B-B14F-4D97-AF65-F5344CB8AC3E}">
        <p14:creationId xmlns:p14="http://schemas.microsoft.com/office/powerpoint/2010/main" val="1313579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2" name="Shape 51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are models in which we assume the data we are observing has some </a:t>
            </a:r>
            <a:r>
              <a:rPr lang="en-US" sz="2800" b="1" dirty="0">
                <a:latin typeface="Arial" charset="0"/>
                <a:ea typeface="Arial" charset="0"/>
                <a:cs typeface="Arial" charset="0"/>
                <a:sym typeface="Georgia"/>
              </a:rPr>
              <a:t>hidden, underlying structure</a:t>
            </a:r>
            <a:r>
              <a:rPr lang="en-US" sz="2800" dirty="0">
                <a:latin typeface="Arial" charset="0"/>
                <a:ea typeface="Arial" charset="0"/>
                <a:cs typeface="Arial" charset="0"/>
                <a:sym typeface="Georgia"/>
              </a:rPr>
              <a:t> that we can’t see, and which we’d like to 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These hidden, underlying structures are 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(i.e. hidden) variables we want our model to understand.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Text processing is a common application of latent variables.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8" name="Shape 5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language (in the classical sense) is defined by a set of pre-structured grammar rules and vocab, we often break those rules and create new words (e.g. selfie).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attempting to train our model on the rules of proper grammar, we’ll ignore grammar and seek to uncover alternate hidden structures.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Latent variable techniques are often used for recommending news articles or mining large troves of data to find commonalities.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Topic modeling, a method we’ll cover today, is used in </a:t>
            </a:r>
            <a:r>
              <a:rPr lang="en-US" sz="2800" u="sng" dirty="0">
                <a:solidFill>
                  <a:schemeClr val="hlink"/>
                </a:solidFill>
                <a:latin typeface="Arial" charset="0"/>
                <a:ea typeface="Arial" charset="0"/>
                <a:cs typeface="Arial" charset="0"/>
                <a:sym typeface="Georgia"/>
                <a:hlinkClick r:id="rId3"/>
              </a:rPr>
              <a:t>the NY times recommendation engine</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lvl="0" indent="-256540" rtl="0">
              <a:spcBef>
                <a:spcPts val="0"/>
              </a:spcBef>
              <a:buSzPct val="100000"/>
              <a:buFont typeface="Georgia"/>
              <a:buChar char="‣"/>
            </a:pPr>
            <a:r>
              <a:rPr lang="en-US" sz="2800" dirty="0">
                <a:solidFill>
                  <a:schemeClr val="dk1"/>
                </a:solidFill>
                <a:latin typeface="Arial" charset="0"/>
                <a:ea typeface="Arial" charset="0"/>
                <a:cs typeface="Arial" charset="0"/>
                <a:sym typeface="Georgia"/>
              </a:rPr>
              <a:t>The New York Times attempts to map their articles to a latent space of topics using the content of the article.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pic>
        <p:nvPicPr>
          <p:cNvPr id="531" name="Shape 531"/>
          <p:cNvPicPr preferRelativeResize="0"/>
          <p:nvPr/>
        </p:nvPicPr>
        <p:blipFill>
          <a:blip r:embed="rId3">
            <a:alphaModFix/>
          </a:blip>
          <a:stretch>
            <a:fillRect/>
          </a:stretch>
        </p:blipFill>
        <p:spPr>
          <a:xfrm>
            <a:off x="2363937" y="1505475"/>
            <a:ext cx="8276925" cy="5663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37" name="Shape 537"/>
          <p:cNvSpPr txBox="1">
            <a:spLocks noGrp="1"/>
          </p:cNvSpPr>
          <p:nvPr>
            <p:ph type="body" idx="1"/>
          </p:nvPr>
        </p:nvSpPr>
        <p:spPr>
          <a:xfrm>
            <a:off x="635003" y="1292775"/>
            <a:ext cx="5775299" cy="58371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u="sng" dirty="0">
                <a:solidFill>
                  <a:schemeClr val="hlink"/>
                </a:solidFill>
                <a:latin typeface="Arial" charset="0"/>
                <a:ea typeface="Arial" charset="0"/>
                <a:cs typeface="Arial" charset="0"/>
                <a:sym typeface="Georgia"/>
                <a:hlinkClick r:id="rId3"/>
              </a:rPr>
              <a:t>Lyst</a:t>
            </a:r>
            <a:r>
              <a:rPr lang="en-US" sz="2800" dirty="0">
                <a:latin typeface="Arial" charset="0"/>
                <a:ea typeface="Arial" charset="0"/>
                <a:cs typeface="Arial" charset="0"/>
                <a:sym typeface="Georgia"/>
              </a:rPr>
              <a:t>, an online fashion retailer, uses latent representations of clothing descriptions to find similar clothing.</a:t>
            </a:r>
          </a:p>
        </p:txBody>
      </p:sp>
      <p:pic>
        <p:nvPicPr>
          <p:cNvPr id="538" name="Shape 538"/>
          <p:cNvPicPr preferRelativeResize="0"/>
          <p:nvPr/>
        </p:nvPicPr>
        <p:blipFill>
          <a:blip r:embed="rId4">
            <a:alphaModFix/>
          </a:blip>
          <a:stretch>
            <a:fillRect/>
          </a:stretch>
        </p:blipFill>
        <p:spPr>
          <a:xfrm>
            <a:off x="5803900" y="1344875"/>
            <a:ext cx="6477874" cy="5723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44" name="Shape 54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Our previous ‘representation’ of a set of text documents (articles) for classification was a matrix with one row per document and one column per word (or n-gram).</a:t>
            </a:r>
          </a:p>
        </p:txBody>
      </p:sp>
      <p:pic>
        <p:nvPicPr>
          <p:cNvPr id="545" name="Shape 545"/>
          <p:cNvPicPr preferRelativeResize="0"/>
          <p:nvPr/>
        </p:nvPicPr>
        <p:blipFill>
          <a:blip r:embed="rId3">
            <a:alphaModFix/>
          </a:blip>
          <a:stretch>
            <a:fillRect/>
          </a:stretch>
        </p:blipFill>
        <p:spPr>
          <a:xfrm>
            <a:off x="2505762" y="3115100"/>
            <a:ext cx="7993263" cy="38100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1" name="Shape 5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this sums up most of the information, it does drop a few things, mostly structure and order.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Additionally, many of the columns may be correlated.</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7" name="Shape 5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an article that contains the word ‘IPO’ is likely to contain the word ‘stock’ or ‘NASDAQ’.</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Therefore, those columns are repetitive and likely to represent the same concept or idea.</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classification, we may only care that there are finance-related words.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Natural language processing (NLP) is the task of pulling meaning and information from text</a:t>
            </a:r>
            <a:r>
              <a:rPr lang="en-US" sz="2800" dirty="0" smtClean="0">
                <a:latin typeface="Arial" charset="0"/>
                <a:ea typeface="Arial" charset="0"/>
                <a:cs typeface="Arial" charset="0"/>
                <a:sym typeface="Georgia"/>
              </a:rPr>
              <a:t>.</a:t>
            </a:r>
          </a:p>
          <a:p>
            <a:pPr marL="203200" marR="0" lvl="0" indent="-256540" algn="l" rtl="0">
              <a:spcBef>
                <a:spcPts val="0"/>
              </a:spcBef>
              <a:buSzPct val="100000"/>
              <a:buFont typeface="Georgia"/>
              <a:buChar char="‣"/>
            </a:pPr>
            <a:endParaRPr lang="en-US"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Steps:</a:t>
            </a:r>
          </a:p>
          <a:p>
            <a:pPr marL="1121410" lvl="1" indent="-514350">
              <a:buSzPct val="100000"/>
              <a:buFont typeface="+mj-lt"/>
              <a:buAutoNum type="arabicPeriod"/>
            </a:pPr>
            <a:r>
              <a:rPr lang="en-US" sz="2800" dirty="0" smtClean="0">
                <a:latin typeface="Arial" charset="0"/>
                <a:ea typeface="Arial" charset="0"/>
                <a:cs typeface="Arial" charset="0"/>
                <a:sym typeface="Georgia"/>
              </a:rPr>
              <a:t>RAW TEXT </a:t>
            </a:r>
          </a:p>
          <a:p>
            <a:pPr marL="1121410" lvl="1" indent="-514350">
              <a:buSzPct val="100000"/>
              <a:buFont typeface="+mj-lt"/>
              <a:buAutoNum type="arabicPeriod"/>
            </a:pPr>
            <a:r>
              <a:rPr lang="en-US" sz="2800" dirty="0" smtClean="0">
                <a:latin typeface="Arial" charset="0"/>
                <a:ea typeface="Arial" charset="0"/>
                <a:cs typeface="Arial" charset="0"/>
                <a:sym typeface="Georgia"/>
              </a:rPr>
              <a:t>Tokenization,</a:t>
            </a:r>
          </a:p>
          <a:p>
            <a:pPr marL="1121410" lvl="1" indent="-514350">
              <a:buSzPct val="100000"/>
              <a:buFont typeface="+mj-lt"/>
              <a:buAutoNum type="arabicPeriod"/>
            </a:pPr>
            <a:r>
              <a:rPr lang="en-US" sz="2800" dirty="0">
                <a:latin typeface="Arial" charset="0"/>
                <a:ea typeface="Arial" charset="0"/>
                <a:cs typeface="Arial" charset="0"/>
                <a:sym typeface="Georgia"/>
              </a:rPr>
              <a:t>S</a:t>
            </a:r>
            <a:r>
              <a:rPr lang="en-US" sz="2800" dirty="0" smtClean="0">
                <a:latin typeface="Arial" charset="0"/>
                <a:ea typeface="Arial" charset="0"/>
                <a:cs typeface="Arial" charset="0"/>
                <a:sym typeface="Georgia"/>
              </a:rPr>
              <a:t>temming / lemmatization</a:t>
            </a:r>
          </a:p>
          <a:p>
            <a:pPr marL="1121410" lvl="1" indent="-514350">
              <a:buSzPct val="100000"/>
              <a:buFont typeface="+mj-lt"/>
              <a:buAutoNum type="arabicPeriod"/>
            </a:pPr>
            <a:r>
              <a:rPr lang="en-US" sz="2800" dirty="0" smtClean="0">
                <a:latin typeface="Arial" charset="0"/>
                <a:ea typeface="Arial" charset="0"/>
                <a:cs typeface="Arial" charset="0"/>
                <a:sym typeface="Georgia"/>
              </a:rPr>
              <a:t>Vectorization</a:t>
            </a:r>
            <a:endParaRPr lang="en-US" sz="2800" dirty="0">
              <a:latin typeface="Arial" charset="0"/>
              <a:ea typeface="Arial" charset="0"/>
              <a:cs typeface="Arial" charset="0"/>
              <a:sym typeface="Georgia"/>
            </a:endParaRPr>
          </a:p>
          <a:p>
            <a:pPr marL="1121410" lvl="1" indent="-514350">
              <a:buSzPct val="100000"/>
              <a:buFont typeface="+mj-lt"/>
              <a:buAutoNum type="arabicPeriod"/>
            </a:pPr>
            <a:r>
              <a:rPr lang="en-US" sz="2800" b="1" i="1" dirty="0" smtClean="0">
                <a:latin typeface="Arial" charset="0"/>
                <a:ea typeface="Arial" charset="0"/>
                <a:cs typeface="Arial" charset="0"/>
                <a:sym typeface="Georgia"/>
              </a:rPr>
              <a:t>A NEW STEP EMERGES FROM THE SHADOWS</a:t>
            </a:r>
            <a:endParaRPr lang="en-US" sz="2800" b="1" i="1" dirty="0">
              <a:latin typeface="Arial" charset="0"/>
              <a:ea typeface="Arial" charset="0"/>
              <a:cs typeface="Arial" charset="0"/>
              <a:sym typeface="Georgia"/>
            </a:endParaRPr>
          </a:p>
          <a:p>
            <a:pPr marL="1121410" lvl="1" indent="-514350">
              <a:buSzPct val="100000"/>
              <a:buFont typeface="+mj-lt"/>
              <a:buAutoNum type="arabicPeriod"/>
            </a:pPr>
            <a:r>
              <a:rPr lang="en-US" sz="2800" dirty="0" smtClean="0">
                <a:latin typeface="Arial" charset="0"/>
                <a:ea typeface="Arial" charset="0"/>
                <a:cs typeface="Arial" charset="0"/>
                <a:sym typeface="Georgia"/>
              </a:rPr>
              <a:t>Then we run a model of our choosing</a:t>
            </a:r>
          </a:p>
          <a:p>
            <a:pPr marL="203200" marR="0" lvl="0" indent="-256540" algn="l" rtl="0">
              <a:spcBef>
                <a:spcPts val="0"/>
              </a:spcBef>
              <a:buSzPct val="100000"/>
              <a:buFont typeface="Georgia"/>
              <a:buChar char="‣"/>
            </a:pPr>
            <a:endParaRPr lang="en-US" sz="2800" dirty="0" smtClean="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In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 we </a:t>
            </a:r>
            <a:r>
              <a:rPr lang="en-US" sz="2800" dirty="0" smtClean="0">
                <a:latin typeface="Arial" charset="0"/>
                <a:ea typeface="Arial" charset="0"/>
                <a:cs typeface="Arial" charset="0"/>
                <a:sym typeface="Georgia"/>
              </a:rPr>
              <a:t>learned about:</a:t>
            </a:r>
          </a:p>
          <a:p>
            <a:pPr marL="863600" lvl="1" indent="-256540">
              <a:buSzPct val="100000"/>
              <a:buFont typeface="Georgia"/>
              <a:buChar char="‣"/>
            </a:pPr>
            <a:r>
              <a:rPr lang="en-US" sz="2800" dirty="0" err="1" smtClean="0">
                <a:latin typeface="Arial" charset="0"/>
                <a:ea typeface="Arial" charset="0"/>
                <a:cs typeface="Arial" charset="0"/>
                <a:sym typeface="Consolas"/>
              </a:rPr>
              <a:t>CountVectorizer</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and </a:t>
            </a:r>
            <a:r>
              <a:rPr lang="en-US" sz="2800" dirty="0" err="1" smtClean="0">
                <a:latin typeface="Arial" charset="0"/>
                <a:ea typeface="Arial" charset="0"/>
                <a:cs typeface="Arial" charset="0"/>
                <a:sym typeface="Consolas"/>
              </a:rPr>
              <a:t>TfIdfVectorizer</a:t>
            </a:r>
            <a:endParaRPr lang="en-US"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LET’S REVIEW</a:t>
            </a:r>
          </a:p>
        </p:txBody>
      </p:sp>
    </p:spTree>
    <p:extLst>
      <p:ext uri="{BB962C8B-B14F-4D97-AF65-F5344CB8AC3E}">
        <p14:creationId xmlns:p14="http://schemas.microsoft.com/office/powerpoint/2010/main" val="20739089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3" name="Shape 5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way to deal with this is through regularization - L1/Lasso regularization tends to remove repetitive features by bringing their learned coefficients to 0.</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Another is to perform </a:t>
            </a:r>
            <a:r>
              <a:rPr lang="en-US" sz="2800" i="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,where we first identify the correlated columns and the replace them with a column that represents the concept they have in common.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instance, we could replace ‘IPO’, ‘stocks’, and ‘NASDAQ’ with a single column - ‘</a:t>
            </a:r>
            <a:r>
              <a:rPr lang="en-US" sz="2800" dirty="0" err="1">
                <a:latin typeface="Arial" charset="0"/>
                <a:ea typeface="Arial" charset="0"/>
                <a:cs typeface="Arial" charset="0"/>
                <a:sym typeface="Georgia"/>
              </a:rPr>
              <a:t>HasFinancialWords</a:t>
            </a:r>
            <a:r>
              <a:rPr lang="en-US" sz="2800" dirty="0">
                <a:latin typeface="Arial" charset="0"/>
                <a:ea typeface="Arial" charset="0"/>
                <a:cs typeface="Arial" charset="0"/>
                <a:sym typeface="Georgia"/>
              </a:rPr>
              <a:t>’ column.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78" name="Shape 578"/>
          <p:cNvSpPr txBox="1">
            <a:spLocks noGrp="1"/>
          </p:cNvSpPr>
          <p:nvPr>
            <p:ph type="body" idx="1"/>
          </p:nvPr>
        </p:nvSpPr>
        <p:spPr>
          <a:xfrm>
            <a:off x="635000" y="1788721"/>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techniques vary in how they define correlation and how much of the relationship between the original and new columns you need to save.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Dimensionality techniques can vary between </a:t>
            </a:r>
            <a:r>
              <a:rPr lang="en-US" sz="2800" i="1" dirty="0">
                <a:latin typeface="Arial" charset="0"/>
                <a:ea typeface="Arial" charset="0"/>
                <a:cs typeface="Arial" charset="0"/>
                <a:sym typeface="Georgia"/>
              </a:rPr>
              <a:t>linear</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non-linear</a:t>
            </a:r>
            <a:r>
              <a:rPr lang="en-US" sz="2800" dirty="0">
                <a:latin typeface="Arial" charset="0"/>
                <a:ea typeface="Arial" charset="0"/>
                <a:cs typeface="Arial" charset="0"/>
                <a:sym typeface="Georgia"/>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84" name="Shape 584"/>
          <p:cNvSpPr txBox="1">
            <a:spLocks noGrp="1"/>
          </p:cNvSpPr>
          <p:nvPr>
            <p:ph type="body" idx="1"/>
          </p:nvPr>
        </p:nvSpPr>
        <p:spPr>
          <a:xfrm>
            <a:off x="635000" y="2129683"/>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build into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of the most common is </a:t>
            </a:r>
            <a:r>
              <a:rPr lang="en-US" sz="2800" b="1" dirty="0">
                <a:latin typeface="Arial" charset="0"/>
                <a:ea typeface="Arial" charset="0"/>
                <a:cs typeface="Arial" charset="0"/>
                <a:sym typeface="Georgia"/>
              </a:rPr>
              <a:t>Principal Component Analysis</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PCA</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when applied to text data, is sometimes known as </a:t>
            </a:r>
            <a:r>
              <a:rPr lang="en-US" sz="2800" b="1" dirty="0">
                <a:latin typeface="Arial" charset="0"/>
                <a:ea typeface="Arial" charset="0"/>
                <a:cs typeface="Arial" charset="0"/>
                <a:sym typeface="Georgia"/>
              </a:rPr>
              <a:t>Latent Semantic Indexing</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LSI</a:t>
            </a:r>
            <a:r>
              <a:rPr lang="en-US" sz="2800" dirty="0">
                <a:latin typeface="Arial" charset="0"/>
                <a:ea typeface="Arial" charset="0"/>
                <a:cs typeface="Arial" charset="0"/>
                <a:sym typeface="Georgia"/>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MIXTURE MODELS AND LANGUAGE PROCESSING</a:t>
            </a:r>
          </a:p>
        </p:txBody>
      </p:sp>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Mixture models (specifically </a:t>
            </a:r>
            <a:r>
              <a:rPr lang="en-US" sz="2800" b="1" dirty="0">
                <a:latin typeface="Arial" charset="0"/>
                <a:ea typeface="Arial" charset="0"/>
                <a:cs typeface="Arial" charset="0"/>
                <a:sym typeface="Georgia"/>
              </a:rPr>
              <a:t>LDA</a:t>
            </a:r>
            <a:r>
              <a:rPr lang="en-US" sz="2800" dirty="0">
                <a:latin typeface="Arial" charset="0"/>
                <a:ea typeface="Arial" charset="0"/>
                <a:cs typeface="Arial" charset="0"/>
                <a:sym typeface="Georgia"/>
              </a:rPr>
              <a:t> or </a:t>
            </a:r>
            <a:r>
              <a:rPr lang="en-US" sz="2800" b="1" dirty="0">
                <a:latin typeface="Arial" charset="0"/>
                <a:ea typeface="Arial" charset="0"/>
                <a:cs typeface="Arial" charset="0"/>
                <a:sym typeface="Georgia"/>
              </a:rPr>
              <a:t>Latent </a:t>
            </a:r>
            <a:r>
              <a:rPr lang="en-US" sz="2800" b="1" dirty="0" err="1">
                <a:latin typeface="Arial" charset="0"/>
                <a:ea typeface="Arial" charset="0"/>
                <a:cs typeface="Arial" charset="0"/>
                <a:sym typeface="Georgia"/>
              </a:rPr>
              <a:t>Dirichlet</a:t>
            </a:r>
            <a:r>
              <a:rPr lang="en-US" sz="2800" b="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take this concept further and generate more structure around the documents.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just replacing correlated columns, we create clusters of common words and generate probability distributions to explicitly state how related words are.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 understand this better, let’s imagine a new way to generate text:</a:t>
            </a:r>
          </a:p>
          <a:p>
            <a:pPr marR="0" lvl="0" algn="l" rtl="0">
              <a:spcBef>
                <a:spcPts val="0"/>
              </a:spcBef>
              <a:buNone/>
            </a:pPr>
            <a:endParaRPr sz="2800" dirty="0">
              <a:latin typeface="Arial" charset="0"/>
              <a:ea typeface="Arial" charset="0"/>
              <a:cs typeface="Arial" charset="0"/>
              <a:sym typeface="Georgia"/>
            </a:endParaRPr>
          </a:p>
          <a:p>
            <a:pPr marR="0" lvl="1" algn="l" rtl="0">
              <a:lnSpc>
                <a:spcPct val="150000"/>
              </a:lnSpc>
              <a:spcBef>
                <a:spcPts val="0"/>
              </a:spcBef>
              <a:buSzPct val="100000"/>
              <a:buFont typeface="Georgia"/>
              <a:buAutoNum type="alphaLcPeriod"/>
            </a:pPr>
            <a:r>
              <a:rPr lang="en-US" sz="2800" dirty="0">
                <a:latin typeface="Arial" charset="0"/>
                <a:ea typeface="Arial" charset="0"/>
                <a:cs typeface="Arial" charset="0"/>
                <a:sym typeface="Georgia"/>
              </a:rPr>
              <a:t>Start writing a document</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topic (sports, news, science).</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random word from that topic.</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Repeat.</a:t>
            </a:r>
          </a:p>
          <a:p>
            <a:pPr marR="0" lvl="1" algn="l" rtl="0">
              <a:lnSpc>
                <a:spcPct val="100000"/>
              </a:lnSpc>
              <a:spcBef>
                <a:spcPts val="0"/>
              </a:spcBef>
              <a:buSzPct val="100000"/>
              <a:buFont typeface="Georgia"/>
              <a:buAutoNum type="alphaLcPeriod"/>
            </a:pPr>
            <a:r>
              <a:rPr lang="en-US" sz="2800" dirty="0">
                <a:latin typeface="Arial" charset="0"/>
                <a:ea typeface="Arial" charset="0"/>
                <a:cs typeface="Arial" charset="0"/>
                <a:sym typeface="Georgia"/>
              </a:rPr>
              <a:t>Repeat for the next document.</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of text is assuming that each document is some </a:t>
            </a:r>
            <a:r>
              <a:rPr lang="en-US" sz="2800" i="1" dirty="0">
                <a:latin typeface="Arial" charset="0"/>
                <a:ea typeface="Arial" charset="0"/>
                <a:cs typeface="Arial" charset="0"/>
                <a:sym typeface="Georgia"/>
              </a:rPr>
              <a:t>mixture</a:t>
            </a:r>
            <a:r>
              <a:rPr lang="en-US" sz="2800" dirty="0">
                <a:latin typeface="Arial" charset="0"/>
                <a:ea typeface="Arial" charset="0"/>
                <a:cs typeface="Arial" charset="0"/>
                <a:sym typeface="Georgia"/>
              </a:rPr>
              <a:t> of topics.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may be mostly science but may contain some business information.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structure we want to uncover are the topics (or concepts) that generate that text.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a:t>
            </a:r>
            <a:r>
              <a:rPr lang="en-US" sz="2800" i="1" dirty="0" err="1">
                <a:latin typeface="Arial" charset="0"/>
                <a:ea typeface="Arial" charset="0"/>
                <a:cs typeface="Arial" charset="0"/>
                <a:sym typeface="Georgia"/>
              </a:rPr>
              <a:t>Dirichlet</a:t>
            </a:r>
            <a:r>
              <a:rPr lang="en-US" sz="2800" i="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is a model that assumes this is the way text is generated and then attempts to learn two things: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The word distribution of each topic</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The </a:t>
            </a:r>
            <a:r>
              <a:rPr lang="en-US" sz="2800" dirty="0">
                <a:latin typeface="Arial" charset="0"/>
                <a:ea typeface="Arial" charset="0"/>
                <a:cs typeface="Arial" charset="0"/>
                <a:sym typeface="Georgia"/>
              </a:rPr>
              <a:t>topic distribution of each document.</a:t>
            </a:r>
          </a:p>
        </p:txBody>
      </p:sp>
      <p:sp>
        <p:nvSpPr>
          <p:cNvPr id="615" name="Shape 6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1" name="Shape 621"/>
          <p:cNvPicPr preferRelativeResize="0"/>
          <p:nvPr/>
        </p:nvPicPr>
        <p:blipFill>
          <a:blip r:embed="rId3">
            <a:alphaModFix/>
          </a:blip>
          <a:stretch>
            <a:fillRect/>
          </a:stretch>
        </p:blipFill>
        <p:spPr>
          <a:xfrm>
            <a:off x="1094987" y="1258549"/>
            <a:ext cx="10814824" cy="599792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35002" y="1292775"/>
            <a:ext cx="5971499" cy="54365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word distribution</a:t>
            </a:r>
            <a:r>
              <a:rPr lang="en-US" sz="2800" dirty="0">
                <a:latin typeface="Arial" charset="0"/>
                <a:ea typeface="Arial" charset="0"/>
                <a:cs typeface="Arial" charset="0"/>
                <a:sym typeface="Georgia"/>
              </a:rPr>
              <a:t> is a multinomial distribution of each topic representing what words are most likely from that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p:txBody>
      </p:sp>
      <p:sp>
        <p:nvSpPr>
          <p:cNvPr id="627" name="Shape 62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8" name="Shape 628"/>
          <p:cNvPicPr preferRelativeResize="0"/>
          <p:nvPr/>
        </p:nvPicPr>
        <p:blipFill>
          <a:blip r:embed="rId3">
            <a:alphaModFix/>
          </a:blip>
          <a:stretch>
            <a:fillRect/>
          </a:stretch>
        </p:blipFill>
        <p:spPr>
          <a:xfrm>
            <a:off x="6262787" y="1330847"/>
            <a:ext cx="6107023" cy="455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DIMENSION REDUCTION</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571500" indent="-571500">
              <a:buAutoNum type="romanUcPeriod"/>
            </a:pPr>
            <a:r>
              <a:rPr lang="en-US" sz="2800" b="1" dirty="0" smtClean="0"/>
              <a:t>DIMENSIONALITY REDUCTION</a:t>
            </a:r>
            <a:endParaRPr lang="en-US" sz="2800" b="1" dirty="0"/>
          </a:p>
          <a:p>
            <a:pPr marL="571500" indent="-571500">
              <a:buAutoNum type="romanUcPeriod"/>
            </a:pPr>
            <a:r>
              <a:rPr lang="en-US" sz="2800" b="1" dirty="0" smtClean="0"/>
              <a:t>PRINCIPAL </a:t>
            </a:r>
            <a:r>
              <a:rPr lang="en-US" sz="2800" b="1" dirty="0"/>
              <a:t>COMPONENTS ANALYSIS </a:t>
            </a:r>
            <a:endParaRPr lang="en-US" sz="2800" b="1" dirty="0" smtClean="0"/>
          </a:p>
          <a:p>
            <a:pPr marL="571500" indent="-571500">
              <a:buAutoNum type="romanUcPeriod"/>
            </a:pPr>
            <a:r>
              <a:rPr lang="en-US" sz="2800" b="1" dirty="0" smtClean="0"/>
              <a:t>APPLY PCA TO IRIS DATASET</a:t>
            </a:r>
          </a:p>
          <a:p>
            <a:pPr marL="571500" indent="-571500">
              <a:buAutoNum type="romanUcPeriod"/>
            </a:pPr>
            <a:r>
              <a:rPr lang="en-US" sz="2800" b="1" dirty="0" smtClean="0">
                <a:effectLst/>
              </a:rPr>
              <a:t>APPLY PCA TO YELP DATASET</a:t>
            </a:r>
            <a:endParaRPr lang="en-US" sz="2800" dirty="0">
              <a:effectLst/>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extLst>
      <p:ext uri="{BB962C8B-B14F-4D97-AF65-F5344CB8AC3E}">
        <p14:creationId xmlns:p14="http://schemas.microsoft.com/office/powerpoint/2010/main" val="1802584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let’s say we have three topics: sports, business, and science.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we uncover the most likely words to come from them:</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sports: [football: 0.3, basketball: 0.2, baseball: 0.2, touchdown: 0.02 ... genetics: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science: [genetics: 0.2, drug: 0.2, ... baseball: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business: [stocks: 0.1, </a:t>
            </a:r>
            <a:r>
              <a:rPr lang="en-US" sz="1800" dirty="0" err="1">
                <a:solidFill>
                  <a:srgbClr val="333333"/>
                </a:solidFill>
                <a:highlight>
                  <a:srgbClr val="F7F7F7"/>
                </a:highlight>
                <a:latin typeface="Arial" charset="0"/>
                <a:ea typeface="Arial" charset="0"/>
                <a:cs typeface="Arial" charset="0"/>
                <a:sym typeface="Consolas"/>
              </a:rPr>
              <a:t>ipo</a:t>
            </a:r>
            <a:r>
              <a:rPr lang="en-US" sz="1800" dirty="0">
                <a:solidFill>
                  <a:srgbClr val="333333"/>
                </a:solidFill>
                <a:highlight>
                  <a:srgbClr val="F7F7F7"/>
                </a:highlight>
                <a:latin typeface="Arial" charset="0"/>
                <a:ea typeface="Arial" charset="0"/>
                <a:cs typeface="Arial" charset="0"/>
                <a:sym typeface="Consolas"/>
              </a:rPr>
              <a:t>: 0.08,  ... baseball: 0.0001]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lvl="0" indent="-256540" rtl="0">
              <a:spcBef>
                <a:spcPts val="0"/>
              </a:spcBef>
              <a:buClr>
                <a:schemeClr val="dk1"/>
              </a:buClr>
              <a:buSzPct val="100000"/>
              <a:buFont typeface="Georgia"/>
              <a:buChar char="‣"/>
            </a:pPr>
            <a:r>
              <a:rPr lang="en-US" sz="2800" dirty="0">
                <a:solidFill>
                  <a:schemeClr val="dk1"/>
                </a:solidFill>
                <a:latin typeface="Arial" charset="0"/>
                <a:ea typeface="Arial" charset="0"/>
                <a:cs typeface="Arial" charset="0"/>
                <a:sym typeface="Georgia"/>
              </a:rPr>
              <a:t>For each word and topic pair, we learn some probability:</a:t>
            </a:r>
            <a:br>
              <a:rPr lang="en-US" sz="2800" dirty="0">
                <a:solidFill>
                  <a:schemeClr val="dk1"/>
                </a:solidFill>
                <a:latin typeface="Arial" charset="0"/>
                <a:ea typeface="Arial" charset="0"/>
                <a:cs typeface="Arial" charset="0"/>
                <a:sym typeface="Georgia"/>
              </a:rPr>
            </a:br>
            <a:r>
              <a:rPr lang="en-US" sz="2800" dirty="0">
                <a:solidFill>
                  <a:schemeClr val="dk1"/>
                </a:solidFill>
                <a:latin typeface="Arial" charset="0"/>
                <a:ea typeface="Arial" charset="0"/>
                <a:cs typeface="Arial" charset="0"/>
                <a:sym typeface="Georgia"/>
              </a:rPr>
              <a:t> </a:t>
            </a:r>
            <a:r>
              <a:rPr lang="en-US" sz="2800" dirty="0">
                <a:solidFill>
                  <a:schemeClr val="dk1"/>
                </a:solidFill>
                <a:latin typeface="Arial" charset="0"/>
                <a:ea typeface="Arial" charset="0"/>
                <a:cs typeface="Arial" charset="0"/>
                <a:sym typeface="Consolas"/>
              </a:rPr>
              <a:t>P(</a:t>
            </a:r>
            <a:r>
              <a:rPr lang="en-US" sz="2800" dirty="0" err="1">
                <a:solidFill>
                  <a:schemeClr val="dk1"/>
                </a:solidFill>
                <a:latin typeface="Arial" charset="0"/>
                <a:ea typeface="Arial" charset="0"/>
                <a:cs typeface="Arial" charset="0"/>
                <a:sym typeface="Consolas"/>
              </a:rPr>
              <a:t>word|topic</a:t>
            </a:r>
            <a:r>
              <a:rPr lang="en-US" sz="2800" dirty="0">
                <a:solidFill>
                  <a:schemeClr val="dk1"/>
                </a:solidFill>
                <a:latin typeface="Arial" charset="0"/>
                <a:ea typeface="Arial" charset="0"/>
                <a:cs typeface="Arial" charset="0"/>
                <a:sym typeface="Consolas"/>
              </a:rPr>
              <a:t>)</a:t>
            </a:r>
            <a:r>
              <a:rPr lang="en-US" sz="2800" dirty="0">
                <a:solidFill>
                  <a:schemeClr val="dk1"/>
                </a:solidFill>
                <a:latin typeface="Arial" charset="0"/>
                <a:ea typeface="Arial" charset="0"/>
                <a:cs typeface="Arial" charset="0"/>
                <a:sym typeface="Georgia"/>
              </a:rPr>
              <a:t>.</a:t>
            </a:r>
          </a:p>
        </p:txBody>
      </p:sp>
      <p:sp>
        <p:nvSpPr>
          <p:cNvPr id="634" name="Shape 6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topic distribution</a:t>
            </a:r>
            <a:r>
              <a:rPr lang="en-US" sz="2800" dirty="0">
                <a:latin typeface="Arial" charset="0"/>
                <a:ea typeface="Arial" charset="0"/>
                <a:cs typeface="Arial" charset="0"/>
                <a:sym typeface="Georgia"/>
              </a:rPr>
              <a:t> is a multinomial distribution for each document representing what topics are most likely to appear in that document.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all our of sample documents, we have a distribution over {sports, science, business}.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5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ESPN article: [sports: 0.8, business: 0.2, science: 0.0]</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Bloomberg article: [business: 0.7, science: 0.2, sports: 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and document pair, we learn some probability, </a:t>
            </a:r>
            <a:r>
              <a:rPr lang="en-US" sz="2800" dirty="0">
                <a:latin typeface="Arial" charset="0"/>
                <a:ea typeface="Arial" charset="0"/>
                <a:cs typeface="Arial" charset="0"/>
                <a:sym typeface="Consolas"/>
              </a:rPr>
              <a:t>P(</a:t>
            </a:r>
            <a:r>
              <a:rPr lang="en-US" sz="2800" dirty="0" err="1">
                <a:latin typeface="Arial" charset="0"/>
                <a:ea typeface="Arial" charset="0"/>
                <a:cs typeface="Arial" charset="0"/>
                <a:sym typeface="Consolas"/>
              </a:rPr>
              <a:t>topic|document</a:t>
            </a:r>
            <a:r>
              <a:rPr lang="en-US" sz="2800" dirty="0">
                <a:latin typeface="Arial" charset="0"/>
                <a:ea typeface="Arial" charset="0"/>
                <a:cs typeface="Arial" charset="0"/>
                <a:sym typeface="Consolas"/>
              </a:rPr>
              <a:t>)</a:t>
            </a:r>
            <a:r>
              <a:rPr lang="en-US" sz="2800" dirty="0">
                <a:latin typeface="Arial" charset="0"/>
                <a:ea typeface="Arial" charset="0"/>
                <a:cs typeface="Arial" charset="0"/>
                <a:sym typeface="Georgia"/>
              </a:rPr>
              <a:t>.</a:t>
            </a:r>
          </a:p>
        </p:txBody>
      </p:sp>
      <p:sp>
        <p:nvSpPr>
          <p:cNvPr id="640" name="Shape 6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46" name="Shape 646"/>
          <p:cNvPicPr preferRelativeResize="0"/>
          <p:nvPr/>
        </p:nvPicPr>
        <p:blipFill>
          <a:blip r:embed="rId3">
            <a:alphaModFix/>
          </a:blip>
          <a:stretch>
            <a:fillRect/>
          </a:stretch>
        </p:blipFill>
        <p:spPr>
          <a:xfrm>
            <a:off x="634999" y="1392100"/>
            <a:ext cx="11734798" cy="558510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Topic models are useful for organizing a collection of documents and uncovering the main underlying concepts.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There are many variants that attempt to add even more structure to the ‘model’:</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Supervised topic models guide the process with pre-decided topics.</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Position-dependent topic models ignore which words occur in which document and instead focus on </a:t>
            </a:r>
            <a:r>
              <a:rPr lang="en-US" sz="2800" i="1">
                <a:latin typeface="Arial" charset="0"/>
                <a:ea typeface="Arial" charset="0"/>
                <a:cs typeface="Arial" charset="0"/>
                <a:sym typeface="Georgia"/>
              </a:rPr>
              <a:t>where</a:t>
            </a:r>
            <a:r>
              <a:rPr lang="en-US" sz="2800">
                <a:latin typeface="Arial" charset="0"/>
                <a:ea typeface="Arial" charset="0"/>
                <a:cs typeface="Arial" charset="0"/>
                <a:sym typeface="Georgia"/>
              </a:rPr>
              <a:t> they occur.</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Variable number topic models test different numbers of topics to find the best model.</a:t>
            </a:r>
          </a:p>
        </p:txBody>
      </p:sp>
      <p:sp>
        <p:nvSpPr>
          <p:cNvPr id="652" name="Shape 65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658" name="Shape 658"/>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9" name="Shape 659"/>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60" name="Shape 660"/>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Take any recent news article and brainstorm which three topics this story is most likely to be made up of.</a:t>
            </a:r>
            <a:br>
              <a:rPr lang="en-US" sz="1800">
                <a:solidFill>
                  <a:schemeClr val="dk1"/>
                </a:solidFill>
                <a:latin typeface="Arial" charset="0"/>
                <a:ea typeface="Arial" charset="0"/>
                <a:cs typeface="Arial" charset="0"/>
                <a:sym typeface="Georgia"/>
              </a:rPr>
            </a:br>
            <a:endParaRPr lang="en-US" sz="1800">
              <a:solidFill>
                <a:schemeClr val="dk1"/>
              </a:solidFill>
              <a:latin typeface="Arial" charset="0"/>
              <a:ea typeface="Arial" charset="0"/>
              <a:cs typeface="Arial" charset="0"/>
              <a:sym typeface="Georgia"/>
            </a:endParaRPr>
          </a:p>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Next, brainstorm which words are most likely derived from which of those three topics.</a:t>
            </a:r>
          </a:p>
        </p:txBody>
      </p:sp>
      <p:sp>
        <p:nvSpPr>
          <p:cNvPr id="661" name="Shape 661"/>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Topics and word-topic pairs</a:t>
            </a:r>
          </a:p>
        </p:txBody>
      </p:sp>
      <p:sp>
        <p:nvSpPr>
          <p:cNvPr id="662" name="Shape 662"/>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663" name="Shape 663"/>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Arial" charset="0"/>
                <a:ea typeface="Arial" charset="0"/>
                <a:cs typeface="Arial" charset="0"/>
                <a:sym typeface="Oswald"/>
              </a:rPr>
              <a:t>ANSWER THE FOLLOWING QUESTIONS</a:t>
            </a:r>
          </a:p>
        </p:txBody>
      </p:sp>
      <p:cxnSp>
        <p:nvCxnSpPr>
          <p:cNvPr id="664" name="Shape 664"/>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670" name="Shape 67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LDA IN GENSIM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is a library of language processing tools focused on latent variable models of text.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originally developed by grad students dissatisfied with current implementations of latent models.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Documentation and tutorials are available on the </a:t>
            </a:r>
            <a:r>
              <a:rPr lang="en-US" sz="2800" u="sng" dirty="0">
                <a:solidFill>
                  <a:schemeClr val="hlink"/>
                </a:solidFill>
                <a:latin typeface="Arial" charset="0"/>
                <a:ea typeface="Arial" charset="0"/>
                <a:cs typeface="Arial" charset="0"/>
                <a:sym typeface="Georgia"/>
                <a:hlinkClick r:id="rId3"/>
              </a:rPr>
              <a:t>package’s website</a:t>
            </a:r>
            <a:r>
              <a:rPr lang="en-US" sz="2800" dirty="0">
                <a:latin typeface="Arial" charset="0"/>
                <a:ea typeface="Arial" charset="0"/>
                <a:cs typeface="Arial" charset="0"/>
                <a:sym typeface="Georgia"/>
              </a:rPr>
              <a:t>.</a:t>
            </a:r>
          </a:p>
        </p:txBody>
      </p:sp>
      <p:sp>
        <p:nvSpPr>
          <p:cNvPr id="676" name="Shape 6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Let’s first translate a set of documents (articles) into a matrix representation with a row per document and a column per feature (word or n-gram).</a:t>
            </a:r>
          </a:p>
          <a:p>
            <a:pPr marR="0" lvl="0" algn="l" rtl="0">
              <a:spcBef>
                <a:spcPts val="0"/>
              </a:spcBef>
              <a:buNone/>
            </a:pPr>
            <a:endParaRPr sz="2800" dirty="0">
              <a:latin typeface="Arial" charset="0"/>
              <a:ea typeface="Arial" charset="0"/>
              <a:cs typeface="Arial" charset="0"/>
              <a:sym typeface="Georgia"/>
            </a:endParaRPr>
          </a:p>
          <a:p>
            <a:pPr lvl="0" algn="ctr" rtl="0">
              <a:lnSpc>
                <a:spcPct val="115000"/>
              </a:lnSpc>
              <a:spcBef>
                <a:spcPts val="0"/>
              </a:spcBef>
              <a:buNone/>
            </a:pPr>
            <a:endParaRPr sz="2400" dirty="0">
              <a:solidFill>
                <a:srgbClr val="333333"/>
              </a:solidFill>
              <a:highlight>
                <a:srgbClr val="F7F7F7"/>
              </a:highlight>
              <a:latin typeface="Arial" charset="0"/>
              <a:ea typeface="Arial" charset="0"/>
              <a:cs typeface="Arial" charset="0"/>
              <a:sym typeface="Consolas"/>
            </a:endParaRPr>
          </a:p>
          <a:p>
            <a:pPr marR="0" lvl="0" algn="l" rtl="0">
              <a:spcBef>
                <a:spcPts val="0"/>
              </a:spcBef>
              <a:buNone/>
            </a:pPr>
            <a:endParaRPr sz="2800" dirty="0">
              <a:latin typeface="Arial" charset="0"/>
              <a:ea typeface="Arial" charset="0"/>
              <a:cs typeface="Arial" charset="0"/>
              <a:sym typeface="Georgia"/>
            </a:endParaRPr>
          </a:p>
        </p:txBody>
      </p:sp>
      <p:sp>
        <p:nvSpPr>
          <p:cNvPr id="682" name="Shape 68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34999" y="1301275"/>
            <a:ext cx="11734800" cy="4696500"/>
          </a:xfrm>
          <a:prstGeom prst="rect">
            <a:avLst/>
          </a:prstGeom>
          <a:noFill/>
          <a:ln>
            <a:noFill/>
          </a:ln>
        </p:spPr>
        <p:txBody>
          <a:bodyPr lIns="0" tIns="0" rIns="0" bIns="0" anchor="t" anchorCtr="0">
            <a:noAutofit/>
          </a:bodyPr>
          <a:lstStyle/>
          <a:p>
            <a:pPr marR="0" lvl="0" rtl="0">
              <a:spcBef>
                <a:spcPts val="0"/>
              </a:spcBef>
              <a:buNone/>
            </a:pPr>
            <a:endParaRPr sz="2800" dirty="0">
              <a:latin typeface="Georgia"/>
              <a:ea typeface="Georgia"/>
              <a:cs typeface="Georgia"/>
              <a:sym typeface="Georgia"/>
            </a:endParaRPr>
          </a:p>
          <a:p>
            <a:pPr lvl="0" rtl="0">
              <a:lnSpc>
                <a:spcPct val="115000"/>
              </a:lnSpc>
              <a:spcBef>
                <a:spcPts val="0"/>
              </a:spcBef>
              <a:buClr>
                <a:schemeClr val="dk1"/>
              </a:buClr>
              <a:buSzPct val="45833"/>
              <a:buFont typeface="Arial"/>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sklearn.feature_extraction.text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cv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binary</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stop_words</a:t>
            </a:r>
            <a:r>
              <a:rPr lang="en-US" sz="2400" dirty="0">
                <a:solidFill>
                  <a:srgbClr val="A71D5D"/>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a:t>
            </a:r>
            <a:r>
              <a:rPr lang="en-US" sz="2400" dirty="0" err="1">
                <a:solidFill>
                  <a:srgbClr val="183691"/>
                </a:solidFill>
                <a:highlight>
                  <a:srgbClr val="F7F7F7"/>
                </a:highlight>
                <a:latin typeface="Consolas"/>
                <a:ea typeface="Consolas"/>
                <a:cs typeface="Consolas"/>
                <a:sym typeface="Consolas"/>
              </a:rPr>
              <a:t>english</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min_df</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3</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docs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cv.fit_transform</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Build a mapping of numerical ID to word</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id2word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0086B3"/>
                </a:solidFill>
                <a:highlight>
                  <a:srgbClr val="F7F7F7"/>
                </a:highlight>
                <a:latin typeface="Consolas"/>
                <a:ea typeface="Consolas"/>
                <a:cs typeface="Consolas"/>
                <a:sym typeface="Consolas"/>
              </a:rPr>
              <a:t>dict</a:t>
            </a:r>
            <a:r>
              <a:rPr lang="en-US" sz="2400" dirty="0">
                <a:solidFill>
                  <a:srgbClr val="333333"/>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cv.get_feature_names</a:t>
            </a:r>
            <a:r>
              <a:rPr lang="en-US" sz="2400" dirty="0">
                <a:solidFill>
                  <a:srgbClr val="333333"/>
                </a:solidFill>
                <a:highlight>
                  <a:srgbClr val="F7F7F7"/>
                </a:highlight>
                <a:latin typeface="Consolas"/>
                <a:ea typeface="Consolas"/>
                <a:cs typeface="Consolas"/>
                <a:sym typeface="Consolas"/>
              </a:rPr>
              <a:t>()))</a:t>
            </a:r>
          </a:p>
          <a:p>
            <a:pPr marR="0" lvl="0" rtl="0">
              <a:spcBef>
                <a:spcPts val="0"/>
              </a:spcBef>
              <a:buNone/>
            </a:pPr>
            <a:endParaRPr sz="2800" dirty="0">
              <a:latin typeface="Georgia"/>
              <a:ea typeface="Georgia"/>
              <a:cs typeface="Georgia"/>
              <a:sym typeface="Georgia"/>
            </a:endParaRPr>
          </a:p>
          <a:p>
            <a:pPr lvl="0" rtl="0">
              <a:lnSpc>
                <a:spcPct val="115000"/>
              </a:lnSpc>
              <a:spcBef>
                <a:spcPts val="0"/>
              </a:spcBef>
              <a:buNone/>
            </a:pPr>
            <a:endParaRPr sz="2400" dirty="0">
              <a:solidFill>
                <a:srgbClr val="333333"/>
              </a:solidFill>
              <a:highlight>
                <a:srgbClr val="F7F7F7"/>
              </a:highlight>
              <a:latin typeface="Consolas"/>
              <a:ea typeface="Consolas"/>
              <a:cs typeface="Consolas"/>
              <a:sym typeface="Consolas"/>
            </a:endParaRPr>
          </a:p>
          <a:p>
            <a:pPr marR="0" lvl="0" rtl="0">
              <a:spcBef>
                <a:spcPts val="0"/>
              </a:spcBef>
              <a:buNone/>
            </a:pPr>
            <a:endParaRPr sz="2800" dirty="0">
              <a:latin typeface="Georgia"/>
              <a:ea typeface="Georgia"/>
              <a:cs typeface="Georgia"/>
              <a:sym typeface="Georgia"/>
            </a:endParaRPr>
          </a:p>
        </p:txBody>
      </p:sp>
      <p:sp>
        <p:nvSpPr>
          <p:cNvPr id="688" name="Shape 68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want to learn which columns are correlated (i.e. likely to come from the same topic).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is the </a:t>
            </a:r>
            <a:r>
              <a:rPr lang="en-US" sz="2800" i="1">
                <a:latin typeface="Georgia"/>
                <a:ea typeface="Georgia"/>
                <a:cs typeface="Georgia"/>
                <a:sym typeface="Georgia"/>
              </a:rPr>
              <a:t>word distribution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also determine what topics are in each document, the </a:t>
            </a:r>
            <a:r>
              <a:rPr lang="en-US" sz="2800" i="1">
                <a:latin typeface="Georgia"/>
                <a:ea typeface="Georgia"/>
                <a:cs typeface="Georgia"/>
                <a:sym typeface="Georgia"/>
              </a:rPr>
              <a:t>topic distribution</a:t>
            </a:r>
            <a:r>
              <a:rPr lang="en-US" sz="2800">
                <a:latin typeface="Georgia"/>
                <a:ea typeface="Georgia"/>
                <a:cs typeface="Georgia"/>
                <a:sym typeface="Georgia"/>
              </a:rPr>
              <a:t>.</a:t>
            </a:r>
          </a:p>
        </p:txBody>
      </p:sp>
      <p:sp>
        <p:nvSpPr>
          <p:cNvPr id="694" name="Shape 69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DIMENSION REDUCTION</a:t>
            </a:r>
            <a:endParaRPr lang="en-US" sz="8000" b="1" dirty="0">
              <a:solidFill>
                <a:srgbClr val="FFFFFF"/>
              </a:solidFill>
              <a:latin typeface="Arial" charset="0"/>
              <a:ea typeface="Arial" charset="0"/>
              <a:cs typeface="Arial" charset="0"/>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15000"/>
              </a:lnSpc>
              <a:spcBef>
                <a:spcPts val="0"/>
              </a:spcBef>
              <a:buNone/>
            </a:pPr>
            <a:endParaRPr sz="2400">
              <a:solidFill>
                <a:srgbClr val="A71D5D"/>
              </a:solidFill>
              <a:highlight>
                <a:srgbClr val="F7F7F7"/>
              </a:highlight>
              <a:latin typeface="Consolas"/>
              <a:ea typeface="Consolas"/>
              <a:cs typeface="Consolas"/>
              <a:sym typeface="Consolas"/>
            </a:endParaRPr>
          </a:p>
          <a:p>
            <a:pPr lvl="0" rtl="0">
              <a:lnSpc>
                <a:spcPct val="11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gensim.models.ldamodel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LdaModel</a:t>
            </a:r>
            <a:br>
              <a:rPr lang="en-US" sz="2400">
                <a:solidFill>
                  <a:srgbClr val="333333"/>
                </a:solidFill>
                <a:highlight>
                  <a:srgbClr val="F7F7F7"/>
                </a:highlight>
                <a:latin typeface="Consolas"/>
                <a:ea typeface="Consolas"/>
                <a:cs typeface="Consolas"/>
                <a:sym typeface="Consolas"/>
              </a:rPr>
            </a:b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gensim.matutils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Sparse2Corpus</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First we convert our word-matrix into gensim's format</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corpus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Sparse2Corpus(docs, </a:t>
            </a:r>
            <a:r>
              <a:rPr lang="en-US" sz="2400">
                <a:solidFill>
                  <a:srgbClr val="ED6A43"/>
                </a:solidFill>
                <a:highlight>
                  <a:srgbClr val="F7F7F7"/>
                </a:highlight>
                <a:latin typeface="Consolas"/>
                <a:ea typeface="Consolas"/>
                <a:cs typeface="Consolas"/>
                <a:sym typeface="Consolas"/>
              </a:rPr>
              <a:t>documents_columns</a:t>
            </a:r>
            <a:r>
              <a:rPr lang="en-US" sz="2400">
                <a:solidFill>
                  <a:srgbClr val="333333"/>
                </a:solidFill>
                <a:highlight>
                  <a:srgbClr val="F7F7F7"/>
                </a:highlight>
                <a:latin typeface="Consolas"/>
                <a:ea typeface="Consolas"/>
                <a:cs typeface="Consolas"/>
                <a:sym typeface="Consolas"/>
              </a:rPr>
              <a: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False</a:t>
            </a:r>
            <a:r>
              <a:rPr lang="en-US" sz="2400">
                <a:solidFill>
                  <a:srgbClr val="333333"/>
                </a:solidFill>
                <a:highlight>
                  <a:srgbClr val="F7F7F7"/>
                </a:highlight>
                <a:latin typeface="Consolas"/>
                <a:ea typeface="Consolas"/>
                <a:cs typeface="Consolas"/>
                <a:sym typeface="Consolas"/>
              </a:rPr>
              <a:t>)</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Then we fit an LDA model</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lda_model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LdaModel(</a:t>
            </a:r>
            <a:r>
              <a:rPr lang="en-US" sz="2400">
                <a:solidFill>
                  <a:srgbClr val="ED6A43"/>
                </a:solidFill>
                <a:highlight>
                  <a:srgbClr val="F7F7F7"/>
                </a:highlight>
                <a:latin typeface="Consolas"/>
                <a:ea typeface="Consolas"/>
                <a:cs typeface="Consolas"/>
                <a:sym typeface="Consolas"/>
              </a:rPr>
              <a:t>corpus</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corpus, </a:t>
            </a:r>
            <a:r>
              <a:rPr lang="en-US" sz="2400">
                <a:solidFill>
                  <a:srgbClr val="ED6A43"/>
                </a:solidFill>
                <a:highlight>
                  <a:srgbClr val="F7F7F7"/>
                </a:highlight>
                <a:latin typeface="Consolas"/>
                <a:ea typeface="Consolas"/>
                <a:cs typeface="Consolas"/>
                <a:sym typeface="Consolas"/>
              </a:rPr>
              <a:t>id2word</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id2word, </a:t>
            </a:r>
            <a:r>
              <a:rPr lang="en-US" sz="2400">
                <a:solidFill>
                  <a:srgbClr val="ED6A43"/>
                </a:solidFill>
                <a:highlight>
                  <a:srgbClr val="F7F7F7"/>
                </a:highlight>
                <a:latin typeface="Consolas"/>
                <a:ea typeface="Consolas"/>
                <a:cs typeface="Consolas"/>
                <a:sym typeface="Consolas"/>
              </a:rPr>
              <a:t>num_topics</a:t>
            </a:r>
            <a:r>
              <a:rPr lang="en-US" sz="2400">
                <a:solidFill>
                  <a:srgbClr val="A71D5D"/>
                </a:solidFill>
                <a:highlight>
                  <a:srgbClr val="F7F7F7"/>
                </a:highlight>
                <a:latin typeface="Consolas"/>
                <a:ea typeface="Consolas"/>
                <a:cs typeface="Consolas"/>
                <a:sym typeface="Consolas"/>
              </a:rPr>
              <a:t>=</a:t>
            </a:r>
            <a:r>
              <a:rPr lang="en-US" sz="2400">
                <a:solidFill>
                  <a:srgbClr val="0086B3"/>
                </a:solidFill>
                <a:highlight>
                  <a:srgbClr val="F7F7F7"/>
                </a:highlight>
                <a:latin typeface="Consolas"/>
                <a:ea typeface="Consolas"/>
                <a:cs typeface="Consolas"/>
                <a:sym typeface="Consolas"/>
              </a:rPr>
              <a:t>15</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solidFill>
                <a:schemeClr val="dk1"/>
              </a:solidFill>
              <a:latin typeface="Georgia"/>
              <a:ea typeface="Georgia"/>
              <a:cs typeface="Georgia"/>
              <a:sym typeface="Georgia"/>
            </a:endParaRPr>
          </a:p>
        </p:txBody>
      </p:sp>
      <p:sp>
        <p:nvSpPr>
          <p:cNvPr id="700" name="Shape 7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In this model, we need to explicitly specify the number of topic we want the model to uncover.</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This is a critical parameter, but there isn’t much guidance on how to choose it.  Try to use domain expertise where possible.</a:t>
            </a:r>
          </a:p>
        </p:txBody>
      </p:sp>
      <p:sp>
        <p:nvSpPr>
          <p:cNvPr id="706" name="Shape 70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Now we need to assess the</a:t>
            </a:r>
            <a:r>
              <a:rPr lang="en-US" sz="2800" i="1">
                <a:latin typeface="Arial" charset="0"/>
                <a:ea typeface="Arial" charset="0"/>
                <a:cs typeface="Arial" charset="0"/>
                <a:sym typeface="Georgia"/>
              </a:rPr>
              <a:t> goodness of fit</a:t>
            </a:r>
            <a:r>
              <a:rPr lang="en-US" sz="2800">
                <a:latin typeface="Arial" charset="0"/>
                <a:ea typeface="Arial" charset="0"/>
                <a:cs typeface="Arial" charset="0"/>
                <a:sym typeface="Georgia"/>
              </a:rPr>
              <a:t> for our model.</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Like other unsupervised learning techniques, our validation techniques are mostly about interpretation.</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Use the following questions to guide you:</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Did we learn reasonable topics?</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Do the words that make up a topic make sense?</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Is this topic helpful towards our goal?</a:t>
            </a:r>
          </a:p>
        </p:txBody>
      </p:sp>
      <p:sp>
        <p:nvSpPr>
          <p:cNvPr id="712" name="Shape 7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35006" y="1297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We can evaluate fit by viewing the top words in each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has a </a:t>
            </a:r>
            <a:r>
              <a:rPr lang="en-US" sz="2800" dirty="0" err="1">
                <a:latin typeface="Arial" charset="0"/>
                <a:ea typeface="Arial" charset="0"/>
                <a:cs typeface="Arial" charset="0"/>
                <a:sym typeface="Consolas"/>
              </a:rPr>
              <a:t>show_topics</a:t>
            </a:r>
            <a:r>
              <a:rPr lang="en-US" sz="2800" dirty="0">
                <a:latin typeface="Arial" charset="0"/>
                <a:ea typeface="Arial" charset="0"/>
                <a:cs typeface="Arial" charset="0"/>
                <a:sym typeface="Georgia"/>
              </a:rPr>
              <a:t> function for this:</a:t>
            </a:r>
          </a:p>
          <a:p>
            <a:pPr marR="0" lvl="0" algn="l" rtl="0">
              <a:lnSpc>
                <a:spcPct val="100000"/>
              </a:lnSpc>
              <a:spcBef>
                <a:spcPts val="0"/>
              </a:spcBef>
              <a:spcAft>
                <a:spcPts val="0"/>
              </a:spcAft>
              <a:buNone/>
            </a:pPr>
            <a:endParaRPr sz="2800" dirty="0">
              <a:latin typeface="Georgia"/>
              <a:ea typeface="Georgia"/>
              <a:cs typeface="Georgia"/>
              <a:sym typeface="Georgia"/>
            </a:endParaRPr>
          </a:p>
          <a:p>
            <a:pPr lvl="0" rtl="0">
              <a:lnSpc>
                <a:spcPct val="145000"/>
              </a:lnSpc>
              <a:spcBef>
                <a:spcPts val="0"/>
              </a:spcBef>
              <a:buNone/>
            </a:pP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25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for</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 topic </a:t>
            </a:r>
            <a:r>
              <a:rPr lang="en-US" sz="2400" dirty="0">
                <a:solidFill>
                  <a:srgbClr val="A71D5D"/>
                </a:solidFill>
                <a:highlight>
                  <a:srgbClr val="F7F7F7"/>
                </a:highlight>
                <a:latin typeface="Consolas"/>
                <a:ea typeface="Consolas"/>
                <a:cs typeface="Consolas"/>
                <a:sym typeface="Consolas"/>
              </a:rPr>
              <a:t>in</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lda.show_topics</a:t>
            </a:r>
            <a:r>
              <a:rPr lang="en-US" sz="2400" dirty="0">
                <a:solidFill>
                  <a:srgbClr val="333333"/>
                </a:solidFill>
                <a:highlight>
                  <a:srgbClr val="F7F7F7"/>
                </a:highlight>
                <a:latin typeface="Consolas"/>
                <a:ea typeface="Consolas"/>
                <a:cs typeface="Consolas"/>
                <a:sym typeface="Consolas"/>
              </a:rPr>
              <a:t>(</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n_words_per_topic</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"Topic: </a:t>
            </a:r>
            <a:r>
              <a:rPr lang="en-US" sz="2400" dirty="0">
                <a:solidFill>
                  <a:srgbClr val="0086B3"/>
                </a:solidFill>
                <a:highlight>
                  <a:srgbClr val="F7F7F7"/>
                </a:highlight>
                <a:latin typeface="Consolas"/>
                <a:ea typeface="Consolas"/>
                <a:cs typeface="Consolas"/>
                <a:sym typeface="Consolas"/>
              </a:rPr>
              <a:t>%d</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 (topic)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p>
          <a:p>
            <a:pPr marR="0" lvl="0" algn="l" rtl="0">
              <a:lnSpc>
                <a:spcPct val="100000"/>
              </a:lnSpc>
              <a:spcBef>
                <a:spcPts val="0"/>
              </a:spcBef>
              <a:spcAft>
                <a:spcPts val="0"/>
              </a:spcAft>
              <a:buNone/>
            </a:pPr>
            <a:endParaRPr sz="2800" dirty="0">
              <a:latin typeface="Georgia"/>
              <a:ea typeface="Georgia"/>
              <a:cs typeface="Georgia"/>
              <a:sym typeface="Georgia"/>
            </a:endParaRPr>
          </a:p>
        </p:txBody>
      </p:sp>
      <p:sp>
        <p:nvSpPr>
          <p:cNvPr id="718" name="Shape 71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LDA IN GENSIM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Some topics will be clearer than others.  The following topics represent clear concepts:</a:t>
            </a:r>
          </a:p>
          <a:p>
            <a:pPr marR="0" lvl="0" algn="l" rtl="0">
              <a:lnSpc>
                <a:spcPct val="100000"/>
              </a:lnSpc>
              <a:spcBef>
                <a:spcPts val="0"/>
              </a:spcBef>
              <a:spcAft>
                <a:spcPts val="0"/>
              </a:spcAft>
              <a:buNone/>
            </a:pPr>
            <a:endParaRPr sz="2800" dirty="0">
              <a:latin typeface="Georgia"/>
              <a:ea typeface="Georgia"/>
              <a:cs typeface="Georgia"/>
              <a:sym typeface="Georgia"/>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0.009*cup + 0.009*recipe + 0.007*make + 0.007*food + 0.006*sugar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0.013*butter + 0.010*baking + 0.010*dough + 0.009*cup + 0.009*sugar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0.013*fashion + 0.006*like + 0.006*dress + 0.005*style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Fashion and Style</a:t>
            </a:r>
          </a:p>
        </p:txBody>
      </p:sp>
      <p:sp>
        <p:nvSpPr>
          <p:cNvPr id="724" name="Shape 72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30" name="Shape 7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31" name="Shape 731"/>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32" name="Shape 732"/>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Demonstrate the code you used to generate the topics above.</a:t>
            </a:r>
          </a:p>
          <a:p>
            <a:pPr marL="457200" lvl="0" indent="-342900" rtl="0">
              <a:spcBef>
                <a:spcPts val="0"/>
              </a:spcBef>
              <a:buClr>
                <a:schemeClr val="dk1"/>
              </a:buClr>
              <a:buSzPct val="100000"/>
              <a:buFont typeface="Georgia"/>
              <a:buAutoNum type="arabi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solidFill>
                  <a:schemeClr val="dk1"/>
                </a:solidFill>
                <a:latin typeface="Georgia"/>
                <a:ea typeface="Georgia"/>
                <a:cs typeface="Georgia"/>
                <a:sym typeface="Georgia"/>
              </a:rPr>
              <a:t>Hypothesize </a:t>
            </a:r>
            <a:r>
              <a:rPr lang="en-US" sz="1800" dirty="0">
                <a:solidFill>
                  <a:schemeClr val="dk1"/>
                </a:solidFill>
                <a:latin typeface="Georgia"/>
                <a:ea typeface="Georgia"/>
                <a:cs typeface="Georgia"/>
                <a:sym typeface="Georgia"/>
              </a:rPr>
              <a:t>other topic interpretations.</a:t>
            </a:r>
          </a:p>
        </p:txBody>
      </p:sp>
      <p:sp>
        <p:nvSpPr>
          <p:cNvPr id="733" name="Shape 73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Arial" charset="0"/>
                <a:ea typeface="Arial" charset="0"/>
                <a:cs typeface="Arial" charset="0"/>
                <a:sym typeface="Georgia"/>
              </a:rPr>
              <a:t>Code and topics</a:t>
            </a:r>
          </a:p>
        </p:txBody>
      </p:sp>
      <p:sp>
        <p:nvSpPr>
          <p:cNvPr id="734" name="Shape 734"/>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735" name="Shape 735"/>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a:t>
            </a:r>
          </a:p>
        </p:txBody>
      </p:sp>
      <p:cxnSp>
        <p:nvCxnSpPr>
          <p:cNvPr id="736" name="Shape 7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742" name="Shape 7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48" name="Shape 7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is another unsupervised model for latent variable NLP.</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a:t>
            </a:r>
            <a:r>
              <a:rPr lang="en-US" sz="2800" u="sng" dirty="0">
                <a:solidFill>
                  <a:schemeClr val="hlink"/>
                </a:solidFill>
                <a:latin typeface="Arial" charset="0"/>
                <a:ea typeface="Arial" charset="0"/>
                <a:cs typeface="Arial" charset="0"/>
                <a:sym typeface="Georgia"/>
                <a:hlinkClick r:id="rId3"/>
              </a:rPr>
              <a:t>originally released by Google</a:t>
            </a:r>
            <a:r>
              <a:rPr lang="en-US" sz="2800" dirty="0">
                <a:latin typeface="Arial" charset="0"/>
                <a:ea typeface="Arial" charset="0"/>
                <a:cs typeface="Arial" charset="0"/>
                <a:sym typeface="Georgia"/>
              </a:rPr>
              <a:t> and further </a:t>
            </a:r>
            <a:r>
              <a:rPr lang="en-US" sz="2800" u="sng" dirty="0">
                <a:solidFill>
                  <a:schemeClr val="hlink"/>
                </a:solidFill>
                <a:latin typeface="Arial" charset="0"/>
                <a:ea typeface="Arial" charset="0"/>
                <a:cs typeface="Arial" charset="0"/>
                <a:sym typeface="Georgia"/>
                <a:hlinkClick r:id="rId4"/>
              </a:rPr>
              <a:t>refined at Stanford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creates </a:t>
            </a:r>
            <a:r>
              <a:rPr lang="en-US" sz="2800" i="1" dirty="0">
                <a:latin typeface="Arial" charset="0"/>
                <a:ea typeface="Arial" charset="0"/>
                <a:cs typeface="Arial" charset="0"/>
                <a:sym typeface="Georgia"/>
              </a:rPr>
              <a:t>word vectors</a:t>
            </a:r>
            <a:r>
              <a:rPr lang="en-US" sz="2800" dirty="0">
                <a:latin typeface="Arial" charset="0"/>
                <a:ea typeface="Arial" charset="0"/>
                <a:cs typeface="Arial" charset="0"/>
                <a:sym typeface="Georgia"/>
              </a:rPr>
              <a:t>, multidimensional representations of words.  </a:t>
            </a:r>
          </a:p>
          <a:p>
            <a:pPr marR="0" lvl="0" algn="l"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400" dirty="0">
                <a:latin typeface="Arial" charset="0"/>
                <a:ea typeface="Arial" charset="0"/>
                <a:cs typeface="Arial" charset="0"/>
                <a:sym typeface="Consolas"/>
              </a:rPr>
              <a:t>assembly → [0.12315, 0.23425, 0.89745324, 0.235234, 0.234234,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is similar to having a distribution of concepts or topics that the word may come from.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54" name="Shape 7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If we take our usual document-word matrix and take its transpose, instead of talking about words as being features of a document, we can talk about </a:t>
            </a:r>
            <a:r>
              <a:rPr lang="en-US" sz="2800" i="1" dirty="0">
                <a:latin typeface="Arial" charset="0"/>
                <a:ea typeface="Arial" charset="0"/>
                <a:cs typeface="Arial" charset="0"/>
                <a:sym typeface="Georgia"/>
              </a:rPr>
              <a:t>documents as being features of a specific word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 other words, how do we define or characterize a single word?</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We can do so by defining its dictionary definition.</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Or we can enumerate all of the ways we might use it.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0" name="Shape 7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Given the word ‘Paris’, we have many contexts or uses we may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['_ is the capital of', '_, France', 'the capital city _', 'the restaurant in _',]</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There are also a bunch of contexts we </a:t>
            </a:r>
            <a:r>
              <a:rPr lang="en-US" sz="2800" i="1" dirty="0">
                <a:latin typeface="Arial" charset="0"/>
                <a:ea typeface="Arial" charset="0"/>
                <a:cs typeface="Arial" charset="0"/>
                <a:sym typeface="Georgia"/>
              </a:rPr>
              <a:t>don’t</a:t>
            </a:r>
            <a:r>
              <a:rPr lang="en-US" sz="2800" dirty="0">
                <a:latin typeface="Arial" charset="0"/>
                <a:ea typeface="Arial" charset="0"/>
                <a:cs typeface="Arial" charset="0"/>
                <a:sym typeface="Georgia"/>
              </a:rPr>
              <a:t> expect to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['can I have a _', 'there's too much _ on this' ... and millions more]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make a feature or column for each of these contexts.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represent ‘Paris’ in a sparse feature with all possible contexts.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DIMENSION REDUCTION</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571500" indent="-571500">
              <a:buAutoNum type="romanUcPeriod"/>
            </a:pPr>
            <a:r>
              <a:rPr lang="en-US" sz="2800" b="1" dirty="0" smtClean="0"/>
              <a:t>DIMENSIONALITY REDUCTION</a:t>
            </a:r>
            <a:endParaRPr lang="en-US" sz="2800" b="1" dirty="0"/>
          </a:p>
          <a:p>
            <a:pPr marL="571500" indent="-571500">
              <a:buAutoNum type="romanUcPeriod"/>
            </a:pPr>
            <a:r>
              <a:rPr lang="en-US" sz="2800" b="1" dirty="0" smtClean="0"/>
              <a:t>PRINCIPAL </a:t>
            </a:r>
            <a:r>
              <a:rPr lang="en-US" sz="2800" b="1" dirty="0"/>
              <a:t>COMPONENTS ANALYSIS </a:t>
            </a:r>
            <a:endParaRPr lang="en-US" sz="2800" b="1" dirty="0" smtClean="0"/>
          </a:p>
          <a:p>
            <a:pPr marL="571500" indent="-571500">
              <a:buAutoNum type="romanUcPeriod"/>
            </a:pPr>
            <a:r>
              <a:rPr lang="en-US" sz="2800" b="1" dirty="0" smtClean="0"/>
              <a:t>APPLY PCA TO IRIS DATASET</a:t>
            </a:r>
          </a:p>
          <a:p>
            <a:pPr marL="571500" indent="-571500">
              <a:buAutoNum type="romanUcPeriod"/>
            </a:pPr>
            <a:r>
              <a:rPr lang="en-US" sz="2800" b="1" dirty="0" smtClean="0">
                <a:effectLst/>
              </a:rPr>
              <a:t>APPLY PCA TO YELP DATASET</a:t>
            </a:r>
            <a:endParaRPr lang="en-US" sz="2800" dirty="0">
              <a:effectLst/>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6" name="Shape 7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Additionally, the first few examples represent the </a:t>
            </a:r>
            <a:r>
              <a:rPr lang="en-US" sz="2800" i="1" dirty="0">
                <a:latin typeface="Arial" charset="0"/>
                <a:ea typeface="Arial" charset="0"/>
                <a:cs typeface="Arial" charset="0"/>
                <a:sym typeface="Georgia"/>
              </a:rPr>
              <a:t>same</a:t>
            </a:r>
            <a:r>
              <a:rPr lang="en-US" sz="2800" dirty="0">
                <a:latin typeface="Arial" charset="0"/>
                <a:ea typeface="Arial" charset="0"/>
                <a:cs typeface="Arial" charset="0"/>
                <a:sym typeface="Georgia"/>
              </a:rPr>
              <a:t> concept: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city like thing, so it contains shops and restaurants.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capital city.</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want to use </a:t>
            </a:r>
            <a:r>
              <a:rPr lang="en-US" sz="2800" b="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to find a </a:t>
            </a:r>
            <a:r>
              <a:rPr lang="en-US" sz="2800" i="1" dirty="0">
                <a:latin typeface="Arial" charset="0"/>
                <a:ea typeface="Arial" charset="0"/>
                <a:cs typeface="Arial" charset="0"/>
                <a:sym typeface="Georgia"/>
              </a:rPr>
              <a:t>few</a:t>
            </a:r>
            <a:r>
              <a:rPr lang="en-US" sz="2800" dirty="0">
                <a:latin typeface="Arial" charset="0"/>
                <a:ea typeface="Arial" charset="0"/>
                <a:cs typeface="Arial" charset="0"/>
                <a:sym typeface="Georgia"/>
              </a:rPr>
              <a:t> concepts per word instead of </a:t>
            </a:r>
            <a:r>
              <a:rPr lang="en-US" sz="2800" i="1" dirty="0">
                <a:latin typeface="Arial" charset="0"/>
                <a:ea typeface="Arial" charset="0"/>
                <a:cs typeface="Arial" charset="0"/>
                <a:sym typeface="Georgia"/>
              </a:rPr>
              <a:t>all</a:t>
            </a:r>
            <a:r>
              <a:rPr lang="en-US" sz="2800" dirty="0">
                <a:latin typeface="Arial" charset="0"/>
                <a:ea typeface="Arial" charset="0"/>
                <a:cs typeface="Arial" charset="0"/>
                <a:sym typeface="Georgia"/>
              </a:rPr>
              <a:t> possible contexts.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72" name="Shape 7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LDA</a:t>
            </a:r>
            <a:r>
              <a:rPr lang="en-US" sz="2800">
                <a:latin typeface="Arial" charset="0"/>
                <a:ea typeface="Arial" charset="0"/>
                <a:cs typeface="Arial" charset="0"/>
                <a:sym typeface="Georgia"/>
              </a:rPr>
              <a:t>, we could do this by identifying the topics a word was most likely to come from.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Word2Vec</a:t>
            </a:r>
            <a:r>
              <a:rPr lang="en-US" sz="2800">
                <a:latin typeface="Arial" charset="0"/>
                <a:ea typeface="Arial" charset="0"/>
                <a:cs typeface="Arial" charset="0"/>
                <a:sym typeface="Georgia"/>
              </a:rPr>
              <a:t>, we will replace the overlapping contexts by some concept that represents them.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Like other techniques, our goal is to identify correlated columns and replace them with a new column that represents those replaced columns.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We can replace the [‘_ is a city’, ‘_ is a capital’, ‘I flew into _ today’]  columns by a single column, ‘IsACity’.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With a trained model, Word2Vec can be used for many tasks.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 commonly used feature of Word2Vec is being able to ask what words are similar to each other.</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if you ask for words similar to ‘</a:t>
            </a:r>
            <a:r>
              <a:rPr lang="en-US" sz="2800" dirty="0" err="1">
                <a:latin typeface="Arial" charset="0"/>
                <a:ea typeface="Arial" charset="0"/>
                <a:cs typeface="Arial" charset="0"/>
                <a:sym typeface="Georgia"/>
              </a:rPr>
              <a:t>france</a:t>
            </a:r>
            <a:r>
              <a:rPr lang="en-US" sz="2800" dirty="0">
                <a:latin typeface="Arial" charset="0"/>
                <a:ea typeface="Arial" charset="0"/>
                <a:cs typeface="Arial" charset="0"/>
                <a:sym typeface="Georgia"/>
              </a:rPr>
              <a:t>’, you would get:</a:t>
            </a:r>
          </a:p>
          <a:p>
            <a:pPr marR="0" lvl="0" algn="l" rtl="0">
              <a:lnSpc>
                <a:spcPct val="100000"/>
              </a:lnSpc>
              <a:spcBef>
                <a:spcPts val="0"/>
              </a:spcBef>
              <a:spcAft>
                <a:spcPts val="0"/>
              </a:spcAft>
              <a:buNone/>
            </a:pPr>
            <a:endParaRPr sz="600" dirty="0">
              <a:latin typeface="Consolas"/>
              <a:ea typeface="Consolas"/>
              <a:cs typeface="Consolas"/>
              <a:sym typeface="Consolas"/>
            </a:endParaRPr>
          </a:p>
          <a:p>
            <a:pPr lvl="0" algn="ctr" rtl="0">
              <a:lnSpc>
                <a:spcPct val="115000"/>
              </a:lnSpc>
              <a:spcBef>
                <a:spcPts val="800"/>
              </a:spcBef>
              <a:spcAft>
                <a:spcPts val="800"/>
              </a:spcAft>
              <a:buNone/>
            </a:pPr>
            <a:r>
              <a:rPr lang="en-US" sz="2200" dirty="0" err="1">
                <a:solidFill>
                  <a:srgbClr val="006600"/>
                </a:solidFill>
                <a:highlight>
                  <a:srgbClr val="FFFFFF"/>
                </a:highlight>
                <a:latin typeface="Consolas"/>
                <a:ea typeface="Consolas"/>
                <a:cs typeface="Consolas"/>
                <a:sym typeface="Consolas"/>
              </a:rPr>
              <a:t>spain</a:t>
            </a:r>
            <a:r>
              <a:rPr lang="en-US" sz="2200" dirty="0">
                <a:solidFill>
                  <a:srgbClr val="006600"/>
                </a:solidFill>
                <a:highlight>
                  <a:srgbClr val="FFFFFF"/>
                </a:highlight>
                <a:latin typeface="Consolas"/>
                <a:ea typeface="Consolas"/>
                <a:cs typeface="Consolas"/>
                <a:sym typeface="Consolas"/>
              </a:rPr>
              <a:t>		0.678515</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belgium</a:t>
            </a:r>
            <a:r>
              <a:rPr lang="en-US" sz="2200" dirty="0">
                <a:solidFill>
                  <a:srgbClr val="006600"/>
                </a:solidFill>
                <a:highlight>
                  <a:srgbClr val="FFFFFF"/>
                </a:highlight>
                <a:latin typeface="Consolas"/>
                <a:ea typeface="Consolas"/>
                <a:cs typeface="Consolas"/>
                <a:sym typeface="Consolas"/>
              </a:rPr>
              <a:t>		0.665923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netherlands</a:t>
            </a:r>
            <a:r>
              <a:rPr lang="en-US" sz="2200" dirty="0">
                <a:solidFill>
                  <a:srgbClr val="006600"/>
                </a:solidFill>
                <a:highlight>
                  <a:srgbClr val="FFFFFF"/>
                </a:highlight>
                <a:latin typeface="Consolas"/>
                <a:ea typeface="Consolas"/>
                <a:cs typeface="Consolas"/>
                <a:sym typeface="Consolas"/>
              </a:rPr>
              <a:t>		0.652428</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italy</a:t>
            </a:r>
            <a:r>
              <a:rPr lang="en-US" sz="2200" dirty="0">
                <a:solidFill>
                  <a:srgbClr val="006600"/>
                </a:solidFill>
                <a:highlight>
                  <a:srgbClr val="FFFFFF"/>
                </a:highlight>
                <a:latin typeface="Consolas"/>
                <a:ea typeface="Consolas"/>
                <a:cs typeface="Consolas"/>
                <a:sym typeface="Consolas"/>
              </a:rPr>
              <a:t>		0.633130</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switzerland</a:t>
            </a:r>
            <a:r>
              <a:rPr lang="en-US" sz="2200" dirty="0">
                <a:solidFill>
                  <a:srgbClr val="006600"/>
                </a:solidFill>
                <a:highlight>
                  <a:srgbClr val="FFFFFF"/>
                </a:highlight>
                <a:latin typeface="Consolas"/>
                <a:ea typeface="Consolas"/>
                <a:cs typeface="Consolas"/>
                <a:sym typeface="Consolas"/>
              </a:rPr>
              <a:t>		0.622323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luxembourg</a:t>
            </a:r>
            <a:r>
              <a:rPr lang="en-US" sz="2200" dirty="0">
                <a:solidFill>
                  <a:srgbClr val="006600"/>
                </a:solidFill>
                <a:highlight>
                  <a:srgbClr val="FFFFFF"/>
                </a:highlight>
                <a:latin typeface="Consolas"/>
                <a:ea typeface="Consolas"/>
                <a:cs typeface="Consolas"/>
                <a:sym typeface="Consolas"/>
              </a:rPr>
              <a:t>		0.610033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portugal</a:t>
            </a:r>
            <a:r>
              <a:rPr lang="en-US" sz="2200" dirty="0">
                <a:solidFill>
                  <a:srgbClr val="006600"/>
                </a:solidFill>
                <a:highlight>
                  <a:srgbClr val="FFFFFF"/>
                </a:highlight>
                <a:latin typeface="Consolas"/>
                <a:ea typeface="Consolas"/>
                <a:cs typeface="Consolas"/>
                <a:sym typeface="Consolas"/>
              </a:rPr>
              <a:t>		0.577154</a:t>
            </a:r>
            <a:r>
              <a:rPr lang="en-US" sz="1800" dirty="0">
                <a:solidFill>
                  <a:srgbClr val="006600"/>
                </a:solidFill>
                <a:highlight>
                  <a:srgbClr val="FFFFFF"/>
                </a:highlight>
                <a:latin typeface="Consolas"/>
                <a:ea typeface="Consolas"/>
                <a:cs typeface="Consolas"/>
                <a:sym typeface="Consolas"/>
              </a:rPr>
              <a:t/>
            </a:r>
            <a:br>
              <a:rPr lang="en-US" sz="1800" dirty="0">
                <a:solidFill>
                  <a:srgbClr val="006600"/>
                </a:solidFill>
                <a:highlight>
                  <a:srgbClr val="FFFFFF"/>
                </a:highlight>
                <a:latin typeface="Consolas"/>
                <a:ea typeface="Consolas"/>
                <a:cs typeface="Consolas"/>
                <a:sym typeface="Consolas"/>
              </a:rPr>
            </a:br>
            <a:endParaRPr lang="en-US" sz="1800" dirty="0">
              <a:solidFill>
                <a:srgbClr val="006600"/>
              </a:solidFill>
              <a:highlight>
                <a:srgbClr val="FFFFFF"/>
              </a:highlight>
              <a:latin typeface="Consolas"/>
              <a:ea typeface="Consolas"/>
              <a:cs typeface="Consolas"/>
              <a:sym typeface="Consolas"/>
            </a:endParaRPr>
          </a:p>
        </p:txBody>
      </p:sp>
      <p:sp>
        <p:nvSpPr>
          <p:cNvPr id="778" name="Shape 7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
        <p:nvSpPr>
          <p:cNvPr id="784" name="Shape 78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If we have data for other languages, Word2Vec could also be used for translation.</a:t>
            </a:r>
          </a:p>
        </p:txBody>
      </p:sp>
      <p:pic>
        <p:nvPicPr>
          <p:cNvPr id="785" name="Shape 785"/>
          <p:cNvPicPr preferRelativeResize="0"/>
          <p:nvPr/>
        </p:nvPicPr>
        <p:blipFill>
          <a:blip r:embed="rId3">
            <a:alphaModFix/>
          </a:blip>
          <a:stretch>
            <a:fillRect/>
          </a:stretch>
        </p:blipFill>
        <p:spPr>
          <a:xfrm>
            <a:off x="1559899" y="3033050"/>
            <a:ext cx="9885000" cy="3542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91" name="Shape 79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92" name="Shape 792"/>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93" name="Shape 79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794" name="Shape 794"/>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After reviewing the analogies, brainstorm some word vector math.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For example, what do you think would happen if you subtracted the vector for ‘Man’ from ‘King’.  Do you think you would get ‘Queen’?</a:t>
            </a:r>
          </a:p>
        </p:txBody>
      </p:sp>
      <p:sp>
        <p:nvSpPr>
          <p:cNvPr id="795" name="Shape 795"/>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796" name="Shape 796"/>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ANSWER THE FOLLOWING QUESTIONS</a:t>
            </a:r>
          </a:p>
        </p:txBody>
      </p:sp>
      <p:cxnSp>
        <p:nvCxnSpPr>
          <p:cNvPr id="797" name="Shape 797"/>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803" name="Shape 803"/>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 IN GENSIM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 will build a Word2Vec model using the body text of the articles available in the </a:t>
            </a:r>
            <a:r>
              <a:rPr lang="en-US" sz="2800" dirty="0" err="1">
                <a:latin typeface="Arial" charset="0"/>
                <a:ea typeface="Arial" charset="0"/>
                <a:cs typeface="Arial" charset="0"/>
                <a:sym typeface="Georgia"/>
              </a:rPr>
              <a:t>StumbleUpon</a:t>
            </a:r>
            <a:r>
              <a:rPr lang="en-US" sz="2800" dirty="0">
                <a:latin typeface="Arial" charset="0"/>
                <a:ea typeface="Arial" charset="0"/>
                <a:cs typeface="Arial" charset="0"/>
                <a:sym typeface="Georgia"/>
              </a:rPr>
              <a:t> dataset.</a:t>
            </a:r>
          </a:p>
          <a:p>
            <a:pPr marR="0" lvl="0" algn="l" rtl="0">
              <a:spcBef>
                <a:spcPts val="0"/>
              </a:spcBef>
              <a:buNone/>
            </a:pPr>
            <a:endParaRPr sz="2400" dirty="0">
              <a:latin typeface="Georgia"/>
              <a:ea typeface="Georgia"/>
              <a:cs typeface="Georgia"/>
              <a:sym typeface="Georgia"/>
            </a:endParaRPr>
          </a:p>
          <a:p>
            <a:pPr lvl="0" rtl="0">
              <a:lnSpc>
                <a:spcPct val="145000"/>
              </a:lnSpc>
              <a:spcBef>
                <a:spcPts val="0"/>
              </a:spcBef>
              <a:buNone/>
            </a:pPr>
            <a:r>
              <a:rPr lang="en-US" sz="2400" dirty="0">
                <a:highlight>
                  <a:srgbClr val="F7F7F7"/>
                </a:highlight>
                <a:latin typeface="Consolas"/>
                <a:ea typeface="Consolas"/>
                <a:cs typeface="Consolas"/>
                <a:sym typeface="Consolas"/>
              </a:rPr>
              <a:t>from gensim.models.word2vec import Word2Vec</a:t>
            </a:r>
          </a:p>
          <a:p>
            <a:pPr lvl="0" rtl="0">
              <a:lnSpc>
                <a:spcPct val="145000"/>
              </a:lnSpc>
              <a:spcBef>
                <a:spcPts val="0"/>
              </a:spcBef>
              <a:buNone/>
            </a:pPr>
            <a:endParaRPr sz="2400" dirty="0">
              <a:solidFill>
                <a:srgbClr val="969896"/>
              </a:solidFill>
              <a:highlight>
                <a:srgbClr val="F7F7F7"/>
              </a:highlight>
              <a:latin typeface="Consolas"/>
              <a:ea typeface="Consolas"/>
              <a:cs typeface="Consolas"/>
              <a:sym typeface="Consolas"/>
            </a:endParaRPr>
          </a:p>
          <a:p>
            <a:pPr lvl="0" rtl="0">
              <a:lnSpc>
                <a:spcPct val="145000"/>
              </a:lnSpc>
              <a:spcBef>
                <a:spcPts val="0"/>
              </a:spcBef>
              <a:buClr>
                <a:schemeClr val="dk1"/>
              </a:buClr>
              <a:buSzPct val="45833"/>
              <a:buFont typeface="Arial"/>
              <a:buNone/>
            </a:pPr>
            <a:r>
              <a:rPr lang="en-US" sz="2400" dirty="0">
                <a:solidFill>
                  <a:srgbClr val="969896"/>
                </a:solidFill>
                <a:highlight>
                  <a:srgbClr val="F7F7F7"/>
                </a:highlight>
                <a:latin typeface="Consolas"/>
                <a:ea typeface="Consolas"/>
                <a:cs typeface="Consolas"/>
                <a:sym typeface="Consolas"/>
              </a:rPr>
              <a:t># Setup the body text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text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().map(</a:t>
            </a:r>
            <a:r>
              <a:rPr lang="en-US" sz="2400" dirty="0">
                <a:solidFill>
                  <a:srgbClr val="A71D5D"/>
                </a:solidFill>
                <a:highlight>
                  <a:srgbClr val="F7F7F7"/>
                </a:highlight>
                <a:latin typeface="Consolas"/>
                <a:ea typeface="Consolas"/>
                <a:cs typeface="Consolas"/>
                <a:sym typeface="Consolas"/>
              </a:rPr>
              <a:t>lambda</a:t>
            </a:r>
            <a:r>
              <a:rPr lang="en-US" sz="2400" dirty="0">
                <a:solidFill>
                  <a:srgbClr val="333333"/>
                </a:solidFill>
                <a:highlight>
                  <a:srgbClr val="F7F7F7"/>
                </a:highlight>
                <a:latin typeface="Consolas"/>
                <a:ea typeface="Consolas"/>
                <a:cs typeface="Consolas"/>
                <a:sym typeface="Consolas"/>
              </a:rPr>
              <a:t> x: </a:t>
            </a:r>
            <a:r>
              <a:rPr lang="en-US" sz="2400" dirty="0" err="1">
                <a:solidFill>
                  <a:srgbClr val="333333"/>
                </a:solidFill>
                <a:highlight>
                  <a:srgbClr val="F7F7F7"/>
                </a:highlight>
                <a:latin typeface="Consolas"/>
                <a:ea typeface="Consolas"/>
                <a:cs typeface="Consolas"/>
                <a:sym typeface="Consolas"/>
              </a:rPr>
              <a:t>x.split</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Word2Vec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model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Word2Vec(text, </a:t>
            </a:r>
            <a:r>
              <a:rPr lang="en-US" sz="2400" dirty="0">
                <a:solidFill>
                  <a:srgbClr val="ED6A43"/>
                </a:solidFill>
                <a:highlight>
                  <a:srgbClr val="F7F7F7"/>
                </a:highlight>
                <a:latin typeface="Consolas"/>
                <a:ea typeface="Consolas"/>
                <a:cs typeface="Consolas"/>
                <a:sym typeface="Consolas"/>
              </a:rPr>
              <a:t>size</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100</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window</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min_count</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workers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4</a:t>
            </a:r>
            <a:r>
              <a:rPr lang="en-US" sz="2400" dirty="0">
                <a:solidFill>
                  <a:srgbClr val="333333"/>
                </a:solidFill>
                <a:highlight>
                  <a:srgbClr val="F7F7F7"/>
                </a:highlight>
                <a:latin typeface="Consolas"/>
                <a:ea typeface="Consolas"/>
                <a:cs typeface="Consolas"/>
                <a:sym typeface="Consolas"/>
              </a:rPr>
              <a:t>)</a:t>
            </a:r>
          </a:p>
          <a:p>
            <a:pPr marR="0" lvl="0" algn="l" rtl="0">
              <a:spcBef>
                <a:spcPts val="0"/>
              </a:spcBef>
              <a:buNone/>
            </a:pPr>
            <a:endParaRPr sz="2800" dirty="0">
              <a:latin typeface="Georgia"/>
              <a:ea typeface="Georgia"/>
              <a:cs typeface="Georgia"/>
              <a:sym typeface="Georgia"/>
            </a:endParaRPr>
          </a:p>
        </p:txBody>
      </p:sp>
      <p:sp>
        <p:nvSpPr>
          <p:cNvPr id="809" name="Shape 8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 IN GENSIM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dirty="0">
                <a:latin typeface="Arial" charset="0"/>
                <a:ea typeface="Arial" charset="0"/>
                <a:cs typeface="Arial" charset="0"/>
                <a:sym typeface="Consolas"/>
              </a:rPr>
              <a:t>Word2Vec</a:t>
            </a:r>
            <a:r>
              <a:rPr lang="en-US" sz="2800" dirty="0">
                <a:latin typeface="Arial" charset="0"/>
                <a:ea typeface="Arial" charset="0"/>
                <a:cs typeface="Arial" charset="0"/>
                <a:sym typeface="Georgia"/>
              </a:rPr>
              <a:t> class has many arguments.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Consolas"/>
              </a:rPr>
              <a:t>size</a:t>
            </a:r>
            <a:r>
              <a:rPr lang="en-US" sz="2800" dirty="0">
                <a:latin typeface="Arial" charset="0"/>
                <a:ea typeface="Arial" charset="0"/>
                <a:cs typeface="Arial" charset="0"/>
                <a:sym typeface="Georgia"/>
              </a:rPr>
              <a:t> represents how many concepts or topics we should use.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window</a:t>
            </a:r>
            <a:r>
              <a:rPr lang="en-US" sz="2800" dirty="0">
                <a:latin typeface="Arial" charset="0"/>
                <a:ea typeface="Arial" charset="0"/>
                <a:cs typeface="Arial" charset="0"/>
                <a:sym typeface="Georgia"/>
              </a:rPr>
              <a:t> represents how many words surrounding a sentence we should use as our original feature.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err="1">
                <a:latin typeface="Arial" charset="0"/>
                <a:ea typeface="Arial" charset="0"/>
                <a:cs typeface="Arial" charset="0"/>
                <a:sym typeface="Consolas"/>
              </a:rPr>
              <a:t>min_count</a:t>
            </a:r>
            <a:r>
              <a:rPr lang="en-US" sz="2800" dirty="0">
                <a:latin typeface="Arial" charset="0"/>
                <a:ea typeface="Arial" charset="0"/>
                <a:cs typeface="Arial" charset="0"/>
                <a:sym typeface="Georgia"/>
              </a:rPr>
              <a:t> is the number of times that context or word must appear.</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workers</a:t>
            </a:r>
            <a:r>
              <a:rPr lang="en-US" sz="2800" dirty="0">
                <a:latin typeface="Arial" charset="0"/>
                <a:ea typeface="Arial" charset="0"/>
                <a:cs typeface="Arial" charset="0"/>
                <a:sym typeface="Georgia"/>
              </a:rPr>
              <a:t> is the number of CPU cores to use to speed up model training.</a:t>
            </a:r>
          </a:p>
          <a:p>
            <a:pPr marL="0" marR="0" lvl="0" indent="0" algn="l" rtl="0">
              <a:spcBef>
                <a:spcPts val="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model has a </a:t>
            </a:r>
            <a:r>
              <a:rPr lang="en-US" sz="2800" dirty="0" err="1">
                <a:latin typeface="Arial" charset="0"/>
                <a:ea typeface="Arial" charset="0"/>
                <a:cs typeface="Arial" charset="0"/>
                <a:sym typeface="Georgia"/>
              </a:rPr>
              <a:t>most_similar</a:t>
            </a:r>
            <a:r>
              <a:rPr lang="en-US" sz="2800" dirty="0">
                <a:latin typeface="Arial" charset="0"/>
                <a:ea typeface="Arial" charset="0"/>
                <a:cs typeface="Arial" charset="0"/>
                <a:sym typeface="Georgia"/>
              </a:rPr>
              <a:t> function that helps find the words </a:t>
            </a:r>
            <a:r>
              <a:rPr lang="en-US" sz="2800" i="1" dirty="0">
                <a:latin typeface="Arial" charset="0"/>
                <a:ea typeface="Arial" charset="0"/>
                <a:cs typeface="Arial" charset="0"/>
                <a:sym typeface="Georgia"/>
              </a:rPr>
              <a:t>most similar</a:t>
            </a:r>
            <a:r>
              <a:rPr lang="en-US" sz="2800" dirty="0">
                <a:latin typeface="Arial" charset="0"/>
                <a:ea typeface="Arial" charset="0"/>
                <a:cs typeface="Arial" charset="0"/>
                <a:sym typeface="Georgia"/>
              </a:rPr>
              <a:t> to the one you queried.</a:t>
            </a:r>
          </a:p>
          <a:p>
            <a:pPr marR="0" lvl="0" algn="l" rtl="0">
              <a:spcBef>
                <a:spcPts val="0"/>
              </a:spcBef>
              <a:buNone/>
            </a:pPr>
            <a:r>
              <a:rPr lang="en-US" sz="2800" dirty="0">
                <a:latin typeface="Arial" charset="0"/>
                <a:ea typeface="Arial" charset="0"/>
                <a:cs typeface="Arial" charset="0"/>
                <a:sym typeface="Georgia"/>
              </a:rPr>
              <a:t>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will return words that are most often used in the same context:</a:t>
            </a:r>
          </a:p>
          <a:p>
            <a:pPr marR="0" lvl="0" algn="l" rtl="0">
              <a:spcBef>
                <a:spcPts val="0"/>
              </a:spcBef>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2400" dirty="0" err="1">
                <a:solidFill>
                  <a:srgbClr val="333333"/>
                </a:solidFill>
                <a:highlight>
                  <a:srgbClr val="F7F7F7"/>
                </a:highlight>
                <a:latin typeface="Arial" charset="0"/>
                <a:ea typeface="Arial" charset="0"/>
                <a:cs typeface="Arial" charset="0"/>
                <a:sym typeface="Consolas"/>
              </a:rPr>
              <a:t>model.most_similar</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ED6A43"/>
                </a:solidFill>
                <a:highlight>
                  <a:srgbClr val="F7F7F7"/>
                </a:highlight>
                <a:latin typeface="Arial" charset="0"/>
                <a:ea typeface="Arial" charset="0"/>
                <a:cs typeface="Arial" charset="0"/>
                <a:sym typeface="Consolas"/>
              </a:rPr>
              <a:t>positive</a:t>
            </a:r>
            <a:r>
              <a:rPr lang="en-US" sz="2400" dirty="0">
                <a:solidFill>
                  <a:srgbClr val="A71D5D"/>
                </a:solidFill>
                <a:highlight>
                  <a:srgbClr val="F7F7F7"/>
                </a:highlight>
                <a:latin typeface="Arial" charset="0"/>
                <a:ea typeface="Arial" charset="0"/>
                <a:cs typeface="Arial" charset="0"/>
                <a:sym typeface="Consolas"/>
              </a:rPr>
              <a:t>=</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183691"/>
                </a:solidFill>
                <a:highlight>
                  <a:srgbClr val="F7F7F7"/>
                </a:highlight>
                <a:latin typeface="Arial" charset="0"/>
                <a:ea typeface="Arial" charset="0"/>
                <a:cs typeface="Arial" charset="0"/>
                <a:sym typeface="Consolas"/>
              </a:rPr>
              <a:t>'cookie'</a:t>
            </a:r>
            <a:r>
              <a:rPr lang="en-US" sz="2400" dirty="0">
                <a:solidFill>
                  <a:srgbClr val="333333"/>
                </a:solidFill>
                <a:highlight>
                  <a:srgbClr val="F7F7F7"/>
                </a:highlight>
                <a:latin typeface="Arial" charset="0"/>
                <a:ea typeface="Arial" charset="0"/>
                <a:cs typeface="Arial" charset="0"/>
                <a:sym typeface="Consolas"/>
              </a:rPr>
              <a:t>, </a:t>
            </a:r>
            <a:r>
              <a:rPr lang="en-US" sz="2400" dirty="0">
                <a:solidFill>
                  <a:srgbClr val="183691"/>
                </a:solidFill>
                <a:highlight>
                  <a:srgbClr val="F7F7F7"/>
                </a:highlight>
                <a:latin typeface="Arial" charset="0"/>
                <a:ea typeface="Arial" charset="0"/>
                <a:cs typeface="Arial" charset="0"/>
                <a:sym typeface="Consolas"/>
              </a:rPr>
              <a:t>'brownie'</a:t>
            </a:r>
            <a:r>
              <a:rPr lang="en-US" sz="2400" dirty="0">
                <a:solidFill>
                  <a:srgbClr val="333333"/>
                </a:solidFill>
                <a:highlight>
                  <a:srgbClr val="F7F7F7"/>
                </a:highlight>
                <a:latin typeface="Arial" charset="0"/>
                <a:ea typeface="Arial" charset="0"/>
                <a:cs typeface="Arial" charset="0"/>
                <a:sym typeface="Consolas"/>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can easily identify words related to those from this dataset.</a:t>
            </a:r>
          </a:p>
        </p:txBody>
      </p:sp>
      <p:sp>
        <p:nvSpPr>
          <p:cNvPr id="821" name="Shape 82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HOMEWORK</a:t>
            </a:r>
            <a:endParaRPr lang="en-US" sz="3200" b="1" dirty="0">
              <a:latin typeface="Arial" charset="0"/>
              <a:ea typeface="Arial" charset="0"/>
              <a:cs typeface="Arial" charset="0"/>
              <a:sym typeface="Oswald"/>
            </a:endParaRPr>
          </a:p>
        </p:txBody>
      </p:sp>
      <p:sp>
        <p:nvSpPr>
          <p:cNvPr id="827" name="Shape 8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TWITTER LAB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OPENING</a:t>
            </a:r>
          </a:p>
        </p:txBody>
      </p:sp>
      <p:sp>
        <p:nvSpPr>
          <p:cNvPr id="460" name="Shape 460"/>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Arial" charset="0"/>
                <a:ea typeface="Arial" charset="0"/>
                <a:cs typeface="Arial" charset="0"/>
                <a:sym typeface="Oswald"/>
              </a:rPr>
              <a:t>LATENT VARIABLE </a:t>
            </a:r>
            <a:r>
              <a:rPr lang="en-US" sz="9600" b="1" dirty="0" smtClean="0">
                <a:solidFill>
                  <a:schemeClr val="lt1"/>
                </a:solidFill>
                <a:latin typeface="Arial" charset="0"/>
                <a:ea typeface="Arial" charset="0"/>
                <a:cs typeface="Arial" charset="0"/>
                <a:sym typeface="Oswald"/>
              </a:rPr>
              <a:t>MODELS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33" name="Shape 8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34" name="Shape 834"/>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r>
              <a:rPr lang="en-US" sz="1800" dirty="0">
                <a:latin typeface="Arial" charset="0"/>
                <a:ea typeface="Arial" charset="0"/>
                <a:cs typeface="Arial" charset="0"/>
                <a:sym typeface="Georgia"/>
              </a:rPr>
              <a:t>In this exercise, we will compare some of the classical NLP tools from the last class with these more modern latent variable techniques.  We will do this by comparing information extraction on Twitter using two different methods.</a:t>
            </a:r>
          </a:p>
          <a:p>
            <a:pPr lvl="0" rtl="0">
              <a:spcBef>
                <a:spcPts val="0"/>
              </a:spcBef>
              <a:buNone/>
            </a:pPr>
            <a:endParaRPr sz="1800" dirty="0">
              <a:latin typeface="Arial" charset="0"/>
              <a:ea typeface="Arial" charset="0"/>
              <a:cs typeface="Arial" charset="0"/>
              <a:sym typeface="Georgia"/>
            </a:endParaRPr>
          </a:p>
          <a:p>
            <a:pPr lvl="0" rtl="0">
              <a:spcBef>
                <a:spcPts val="0"/>
              </a:spcBef>
              <a:buNone/>
            </a:pPr>
            <a:r>
              <a:rPr lang="en-US" sz="1800" b="1" dirty="0">
                <a:latin typeface="Arial" charset="0"/>
                <a:ea typeface="Arial" charset="0"/>
                <a:cs typeface="Arial" charset="0"/>
                <a:sym typeface="Georgia"/>
              </a:rPr>
              <a:t>NOTE</a:t>
            </a:r>
            <a:r>
              <a:rPr lang="en-US" sz="1800" dirty="0">
                <a:latin typeface="Arial" charset="0"/>
                <a:ea typeface="Arial" charset="0"/>
                <a:cs typeface="Arial" charset="0"/>
                <a:sym typeface="Georgia"/>
              </a:rPr>
              <a:t>:  There is a pre-existing file of captured tweets you can use.  It is located in the class repo for </a:t>
            </a:r>
            <a:r>
              <a:rPr lang="en-US" sz="1800" dirty="0" smtClean="0">
                <a:latin typeface="Arial" charset="0"/>
                <a:ea typeface="Arial" charset="0"/>
                <a:cs typeface="Arial" charset="0"/>
                <a:sym typeface="Georgia"/>
              </a:rPr>
              <a:t>lesson-12.  </a:t>
            </a:r>
            <a:r>
              <a:rPr lang="en-US" sz="1800" dirty="0">
                <a:latin typeface="Arial" charset="0"/>
                <a:ea typeface="Arial" charset="0"/>
                <a:cs typeface="Arial" charset="0"/>
                <a:sym typeface="Georgia"/>
              </a:rPr>
              <a:t>However, you can also </a:t>
            </a:r>
            <a:r>
              <a:rPr lang="en-US" sz="1800" i="1" dirty="0">
                <a:latin typeface="Arial" charset="0"/>
                <a:ea typeface="Arial" charset="0"/>
                <a:cs typeface="Arial" charset="0"/>
                <a:sym typeface="Georgia"/>
              </a:rPr>
              <a:t>collect your own tweets</a:t>
            </a:r>
            <a:r>
              <a:rPr lang="en-US" sz="1800" dirty="0">
                <a:latin typeface="Arial" charset="0"/>
                <a:ea typeface="Arial" charset="0"/>
                <a:cs typeface="Arial" charset="0"/>
                <a:sym typeface="Georgia"/>
              </a:rPr>
              <a:t> following the instructions in twitter-</a:t>
            </a:r>
            <a:r>
              <a:rPr lang="en-US" sz="1800" dirty="0" err="1">
                <a:latin typeface="Arial" charset="0"/>
                <a:ea typeface="Arial" charset="0"/>
                <a:cs typeface="Arial" charset="0"/>
                <a:sym typeface="Georgia"/>
              </a:rPr>
              <a:t>instructions.md</a:t>
            </a:r>
            <a:r>
              <a:rPr lang="en-US" sz="1800" dirty="0">
                <a:latin typeface="Arial" charset="0"/>
                <a:ea typeface="Arial" charset="0"/>
                <a:cs typeface="Arial" charset="0"/>
                <a:sym typeface="Georgia"/>
              </a:rPr>
              <a:t>.</a:t>
            </a:r>
          </a:p>
        </p:txBody>
      </p:sp>
      <p:sp>
        <p:nvSpPr>
          <p:cNvPr id="835" name="Shape 835"/>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DIRECTIONS (45 minutes)</a:t>
            </a:r>
          </a:p>
        </p:txBody>
      </p:sp>
      <p:cxnSp>
        <p:nvCxnSpPr>
          <p:cNvPr id="836" name="Shape 8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37" name="Shape 837"/>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TWITTER LAB</a:t>
            </a:r>
          </a:p>
        </p:txBody>
      </p:sp>
      <p:sp>
        <p:nvSpPr>
          <p:cNvPr id="838" name="Shape 838"/>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Working code and answers to the questions</a:t>
            </a:r>
          </a:p>
        </p:txBody>
      </p:sp>
      <p:sp>
        <p:nvSpPr>
          <p:cNvPr id="839" name="Shape 83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charset="0"/>
                <a:ea typeface="Arial" charset="0"/>
                <a:cs typeface="Arial" charset="0"/>
                <a:sym typeface="Oswald"/>
              </a:rPr>
              <a:t>DELIVERABLE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45" name="Shape 84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46" name="Shape 846"/>
          <p:cNvSpPr/>
          <p:nvPr/>
        </p:nvSpPr>
        <p:spPr>
          <a:xfrm>
            <a:off x="2976800" y="2413875"/>
            <a:ext cx="9460199" cy="3752700"/>
          </a:xfrm>
          <a:prstGeom prst="rect">
            <a:avLst/>
          </a:prstGeom>
          <a:noFill/>
          <a:ln>
            <a:noFill/>
          </a:ln>
        </p:spPr>
        <p:txBody>
          <a:bodyPr lIns="50800" tIns="50800" rIns="50800" bIns="50800" anchor="ctr" anchorCtr="0">
            <a:noAutofit/>
          </a:bodyPr>
          <a:lstStyle/>
          <a:p>
            <a:pPr lvl="0" rtl="0">
              <a:spcBef>
                <a:spcPts val="0"/>
              </a:spcBef>
              <a:buNone/>
            </a:pPr>
            <a:r>
              <a:rPr lang="en-US" sz="1800">
                <a:latin typeface="Georgia"/>
                <a:ea typeface="Georgia"/>
                <a:cs typeface="Georgia"/>
                <a:sym typeface="Georgia"/>
              </a:rPr>
              <a:t>Refer to the starter code provided in the class repository for lesson-14.</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LOADING THE DATA</a:t>
            </a:r>
          </a:p>
          <a:p>
            <a:pPr lvl="0" rtl="0">
              <a:spcBef>
                <a:spcPts val="0"/>
              </a:spcBef>
              <a:buNone/>
            </a:pPr>
            <a:endParaRPr sz="2400">
              <a:latin typeface="Georgia"/>
              <a:ea typeface="Georgia"/>
              <a:cs typeface="Georgia"/>
              <a:sym typeface="Georgia"/>
            </a:endParaRPr>
          </a:p>
          <a:p>
            <a:pPr lvl="0" rtl="0">
              <a:lnSpc>
                <a:spcPct val="100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tweets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for</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in</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open</a:t>
            </a:r>
            <a:r>
              <a:rPr lang="en-US" sz="2400">
                <a:solidFill>
                  <a:srgbClr val="333333"/>
                </a:solidFill>
                <a:highlight>
                  <a:srgbClr val="F7F7F7"/>
                </a:highlight>
                <a:latin typeface="Consolas"/>
                <a:ea typeface="Consolas"/>
                <a:cs typeface="Consolas"/>
                <a:sym typeface="Consolas"/>
              </a:rPr>
              <a:t>(</a:t>
            </a:r>
            <a:r>
              <a:rPr lang="en-US" sz="2400">
                <a:solidFill>
                  <a:srgbClr val="183691"/>
                </a:solidFill>
                <a:highlight>
                  <a:srgbClr val="F7F7F7"/>
                </a:highlight>
                <a:latin typeface="Consolas"/>
                <a:ea typeface="Consolas"/>
                <a:cs typeface="Consolas"/>
                <a:sym typeface="Consolas"/>
              </a:rPr>
              <a:t>'../../assets/dataset/captured-tweets.txt'</a:t>
            </a:r>
            <a:r>
              <a:rPr lang="en-US" sz="2400">
                <a:solidFill>
                  <a:srgbClr val="333333"/>
                </a:solidFill>
                <a:highlight>
                  <a:srgbClr val="F7F7F7"/>
                </a:highlight>
                <a:latin typeface="Consolas"/>
                <a:ea typeface="Consolas"/>
                <a:cs typeface="Consolas"/>
                <a:sym typeface="Consolas"/>
              </a:rPr>
              <a:t>, </a:t>
            </a:r>
            <a:r>
              <a:rPr lang="en-US" sz="2400">
                <a:solidFill>
                  <a:srgbClr val="183691"/>
                </a:solidFill>
                <a:highlight>
                  <a:srgbClr val="F7F7F7"/>
                </a:highlight>
                <a:latin typeface="Consolas"/>
                <a:ea typeface="Consolas"/>
                <a:cs typeface="Consolas"/>
                <a:sym typeface="Consolas"/>
              </a:rPr>
              <a:t>'r'</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SETTING UP SPACY</a:t>
            </a:r>
          </a:p>
          <a:p>
            <a:pPr lvl="0" rtl="0">
              <a:spcBef>
                <a:spcPts val="0"/>
              </a:spcBef>
              <a:buNone/>
            </a:pPr>
            <a:endParaRPr sz="2400">
              <a:latin typeface="Georgia"/>
              <a:ea typeface="Georgia"/>
              <a:cs typeface="Georgia"/>
              <a:sym typeface="Georgia"/>
            </a:endParaRPr>
          </a:p>
          <a:p>
            <a:pPr lvl="0" rtl="0">
              <a:lnSpc>
                <a:spcPct val="14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spacy.en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English</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nlp_toolkit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English()</a:t>
            </a:r>
          </a:p>
        </p:txBody>
      </p:sp>
      <p:sp>
        <p:nvSpPr>
          <p:cNvPr id="847" name="Shape 84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STARTER CODE</a:t>
            </a:r>
          </a:p>
        </p:txBody>
      </p:sp>
      <p:cxnSp>
        <p:nvCxnSpPr>
          <p:cNvPr id="848" name="Shape 84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49" name="Shape 84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55" name="Shape 8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56" name="Shape 856"/>
          <p:cNvSpPr/>
          <p:nvPr/>
        </p:nvSpPr>
        <p:spPr>
          <a:xfrm>
            <a:off x="2976800" y="2030250"/>
            <a:ext cx="9018899" cy="4846199"/>
          </a:xfrm>
          <a:prstGeom prst="rect">
            <a:avLst/>
          </a:prstGeom>
          <a:noFill/>
          <a:ln>
            <a:noFill/>
          </a:ln>
        </p:spPr>
        <p:txBody>
          <a:bodyPr lIns="50800" tIns="50800" rIns="50800" bIns="50800" anchor="ctr" anchorCtr="0">
            <a:noAutofit/>
          </a:bodyPr>
          <a:lstStyle/>
          <a:p>
            <a:pPr marL="457200" lvl="0" indent="-342900" rtl="0">
              <a:lnSpc>
                <a:spcPct val="115000"/>
              </a:lnSpc>
              <a:spcBef>
                <a:spcPts val="0"/>
              </a:spcBef>
              <a:buSzPct val="100000"/>
              <a:buFont typeface="Georgia"/>
              <a:buAutoNum type="arabicPeriod"/>
            </a:pPr>
            <a:r>
              <a:rPr lang="en-US" sz="1800">
                <a:latin typeface="Georgia"/>
                <a:ea typeface="Georgia"/>
                <a:cs typeface="Georgia"/>
                <a:sym typeface="Georgia"/>
              </a:rPr>
              <a:t>U</a:t>
            </a:r>
            <a:r>
              <a:rPr lang="en-US" sz="1800">
                <a:solidFill>
                  <a:srgbClr val="333333"/>
                </a:solidFill>
                <a:highlight>
                  <a:srgbClr val="FFFFFF"/>
                </a:highlight>
                <a:latin typeface="Georgia"/>
                <a:ea typeface="Georgia"/>
                <a:cs typeface="Georgia"/>
                <a:sym typeface="Georgia"/>
              </a:rPr>
              <a:t>se </a:t>
            </a:r>
            <a:r>
              <a:rPr lang="en-US" sz="1800">
                <a:solidFill>
                  <a:srgbClr val="333333"/>
                </a:solidFill>
                <a:latin typeface="Consolas"/>
                <a:ea typeface="Consolas"/>
                <a:cs typeface="Consolas"/>
                <a:sym typeface="Consolas"/>
              </a:rPr>
              <a:t>spacy</a:t>
            </a:r>
            <a:r>
              <a:rPr lang="en-US" sz="1800">
                <a:solidFill>
                  <a:srgbClr val="333333"/>
                </a:solidFill>
                <a:highlight>
                  <a:srgbClr val="FFFFFF"/>
                </a:highlight>
                <a:latin typeface="Georgia"/>
                <a:ea typeface="Georgia"/>
                <a:cs typeface="Georgia"/>
                <a:sym typeface="Georgia"/>
              </a:rPr>
              <a:t> to write a function to filter tweets down to those where Google is announcing a product. How might we do this? One way might be to identify verbs, where 'Google' is the noun and there is some action like 'announcing'</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identify if it mentions a company named 'Google'. Remember,</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can find entities and code them as </a:t>
            </a:r>
            <a:r>
              <a:rPr lang="en-US" sz="1800">
                <a:solidFill>
                  <a:srgbClr val="333333"/>
                </a:solidFill>
                <a:latin typeface="Georgia"/>
                <a:ea typeface="Georgia"/>
                <a:cs typeface="Georgia"/>
                <a:sym typeface="Georgia"/>
              </a:rPr>
              <a:t>ORG</a:t>
            </a:r>
            <a:r>
              <a:rPr lang="en-US" sz="1800">
                <a:solidFill>
                  <a:srgbClr val="333333"/>
                </a:solidFill>
                <a:highlight>
                  <a:srgbClr val="FFFFFF"/>
                </a:highlight>
                <a:latin typeface="Georgia"/>
                <a:ea typeface="Georgia"/>
                <a:cs typeface="Georgia"/>
                <a:sym typeface="Georgia"/>
              </a:rPr>
              <a:t> if they are a company. </a:t>
            </a:r>
          </a:p>
          <a:p>
            <a:pPr marL="914400" lvl="1" indent="-342900" rtl="0">
              <a:lnSpc>
                <a:spcPct val="115000"/>
              </a:lnSpc>
              <a:spcBef>
                <a:spcPts val="0"/>
              </a:spcBef>
              <a:buSzPct val="100000"/>
              <a:buFont typeface="Georgia"/>
              <a:buAutoNum type="alphaLcPeriod"/>
            </a:pPr>
            <a:r>
              <a:rPr lang="en-US" sz="1800" b="1">
                <a:solidFill>
                  <a:srgbClr val="333333"/>
                </a:solidFill>
                <a:highlight>
                  <a:srgbClr val="FFFFFF"/>
                </a:highlight>
                <a:latin typeface="Georgia"/>
                <a:ea typeface="Georgia"/>
                <a:cs typeface="Georgia"/>
                <a:sym typeface="Georgia"/>
              </a:rPr>
              <a:t>BONUS</a:t>
            </a:r>
            <a:r>
              <a:rPr lang="en-US" sz="1800">
                <a:solidFill>
                  <a:srgbClr val="333333"/>
                </a:solidFill>
                <a:highlight>
                  <a:srgbClr val="FFFFFF"/>
                </a:highlight>
                <a:latin typeface="Georgia"/>
                <a:ea typeface="Georgia"/>
                <a:cs typeface="Georgia"/>
                <a:sym typeface="Georgia"/>
              </a:rPr>
              <a:t>: Make this function work for any company.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return the verbs of the sentence (preferably lemmatized).</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For each tweet, parse it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print it out if the tweet has 'release' or 'announce' as a verb.</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identifies countries.  </a:t>
            </a:r>
            <a:r>
              <a:rPr lang="en-US" sz="1800" b="1">
                <a:solidFill>
                  <a:srgbClr val="333333"/>
                </a:solidFill>
                <a:highlight>
                  <a:srgbClr val="FFFFFF"/>
                </a:highlight>
                <a:latin typeface="Georgia"/>
                <a:ea typeface="Georgia"/>
                <a:cs typeface="Georgia"/>
                <a:sym typeface="Georgia"/>
              </a:rPr>
              <a:t>HINT</a:t>
            </a:r>
            <a:r>
              <a:rPr lang="en-US" sz="1800">
                <a:solidFill>
                  <a:srgbClr val="333333"/>
                </a:solidFill>
                <a:highlight>
                  <a:srgbClr val="FFFFFF"/>
                </a:highlight>
                <a:latin typeface="Georgia"/>
                <a:ea typeface="Georgia"/>
                <a:cs typeface="Georgia"/>
                <a:sym typeface="Georgia"/>
              </a:rPr>
              <a:t>: the entity label for countries is GPE (or "GeoPolitical Entity").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Re-run (d) to find country tweets that discuss 'Iran' announcing or releasing.</a:t>
            </a:r>
          </a:p>
        </p:txBody>
      </p:sp>
      <p:sp>
        <p:nvSpPr>
          <p:cNvPr id="857" name="Shape 85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TASKS AND QUESTIONS</a:t>
            </a:r>
          </a:p>
        </p:txBody>
      </p:sp>
      <p:cxnSp>
        <p:nvCxnSpPr>
          <p:cNvPr id="858" name="Shape 85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59" name="Shape 85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2961475" y="2224350"/>
            <a:ext cx="7676700" cy="46610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 of the tweets we have collected using </a:t>
            </a:r>
            <a:r>
              <a:rPr lang="en-US" sz="1800">
                <a:solidFill>
                  <a:srgbClr val="333333"/>
                </a:solidFill>
                <a:latin typeface="Georgia"/>
                <a:ea typeface="Georgia"/>
                <a:cs typeface="Georgia"/>
                <a:sym typeface="Georgia"/>
              </a:rPr>
              <a:t>gensim</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First take the collection of tweets and tokenize them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Think about how this should be done.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only use upper-case or lower-case?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remove punctuations or symbols?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Test the window size as well - this is how many surrounding words need to be used to model a word. What do you think is appropriate for Twitter?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Test your word2vec model with a few similarity functions.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'Syria'.</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'war'.</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"Iran".</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'Verizon'.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Adjust the choices in (b) and (c) as necessary.</a:t>
            </a:r>
          </a:p>
        </p:txBody>
      </p:sp>
      <p:pic>
        <p:nvPicPr>
          <p:cNvPr id="865" name="Shape 8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66" name="Shape 8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67" name="Shape 867"/>
          <p:cNvSpPr/>
          <p:nvPr/>
        </p:nvSpPr>
        <p:spPr>
          <a:xfrm>
            <a:off x="2961475" y="15547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68" name="Shape 86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69" name="Shape 86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75" name="Shape 87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76" name="Shape 876"/>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Filter tweets to those that mention 'Iran' or similar entities and 'war' or similar entities.</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just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similarity scores.</a:t>
            </a:r>
          </a:p>
        </p:txBody>
      </p:sp>
      <p:sp>
        <p:nvSpPr>
          <p:cNvPr id="877" name="Shape 877"/>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Working code and answers to the questions</a:t>
            </a:r>
          </a:p>
        </p:txBody>
      </p:sp>
      <p:sp>
        <p:nvSpPr>
          <p:cNvPr id="878" name="Shape 87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879" name="Shape 879"/>
          <p:cNvSpPr/>
          <p:nvPr/>
        </p:nvSpPr>
        <p:spPr>
          <a:xfrm>
            <a:off x="2989800" y="17761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80" name="Shape 88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81" name="Shape 88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CONCLUSION</a:t>
            </a:r>
          </a:p>
        </p:txBody>
      </p:sp>
      <p:sp>
        <p:nvSpPr>
          <p:cNvPr id="887" name="Shape 88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TOPIC REVIEW</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
            </a:r>
            <a:r>
              <a:rPr lang="en-US" sz="2800" dirty="0">
                <a:solidFill>
                  <a:srgbClr val="333333"/>
                </a:solidFill>
                <a:highlight>
                  <a:srgbClr val="FFFFFF"/>
                </a:highlight>
                <a:latin typeface="Arial" charset="0"/>
                <a:ea typeface="Arial" charset="0"/>
                <a:cs typeface="Arial" charset="0"/>
                <a:sym typeface="Georgia"/>
              </a:rPr>
              <a:t>atent variable models attempt to uncover structure from text</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a:t>
            </a:r>
            <a:r>
              <a:rPr lang="en-US" sz="2800" dirty="0">
                <a:solidFill>
                  <a:srgbClr val="333333"/>
                </a:solidFill>
                <a:highlight>
                  <a:srgbClr val="FFFFFF"/>
                </a:highlight>
                <a:latin typeface="Arial" charset="0"/>
                <a:ea typeface="Arial" charset="0"/>
                <a:cs typeface="Arial" charset="0"/>
                <a:sym typeface="Georgia"/>
              </a:rPr>
              <a:t>imensionality reduction is focused on replacing correlated columns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a:t>
            </a:r>
            <a:r>
              <a:rPr lang="en-US" sz="2800" dirty="0">
                <a:solidFill>
                  <a:srgbClr val="333333"/>
                </a:solidFill>
                <a:highlight>
                  <a:srgbClr val="FFFFFF"/>
                </a:highlight>
                <a:latin typeface="Arial" charset="0"/>
                <a:ea typeface="Arial" charset="0"/>
                <a:cs typeface="Arial" charset="0"/>
                <a:sym typeface="Georgia"/>
              </a:rPr>
              <a:t>opic modeling (or LDA) uncovers the topics that are most common to each document and then the words most common to those topics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a:t>
            </a:r>
            <a:r>
              <a:rPr lang="en-US" sz="2800" dirty="0">
                <a:solidFill>
                  <a:srgbClr val="333333"/>
                </a:solidFill>
                <a:highlight>
                  <a:srgbClr val="FFFFFF"/>
                </a:highlight>
                <a:latin typeface="Arial" charset="0"/>
                <a:ea typeface="Arial" charset="0"/>
                <a:cs typeface="Arial" charset="0"/>
                <a:sym typeface="Georgia"/>
              </a:rPr>
              <a:t>ord2Vec builds a representation of a word from the way it was used originally</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B</a:t>
            </a:r>
            <a:r>
              <a:rPr lang="en-US" sz="2800" dirty="0">
                <a:solidFill>
                  <a:srgbClr val="333333"/>
                </a:solidFill>
                <a:highlight>
                  <a:srgbClr val="FFFFFF"/>
                </a:highlight>
                <a:latin typeface="Arial" charset="0"/>
                <a:ea typeface="Arial" charset="0"/>
                <a:cs typeface="Arial" charset="0"/>
                <a:sym typeface="Georgia"/>
              </a:rPr>
              <a:t>oth techniques avoid learning grammar rules and instead rely on large datasets. They learn based on how the words are used, making them very flexible</a:t>
            </a:r>
            <a:r>
              <a:rPr lang="en-US" sz="2800" dirty="0">
                <a:latin typeface="Arial" charset="0"/>
                <a:ea typeface="Arial" charset="0"/>
                <a:cs typeface="Arial" charset="0"/>
                <a:sym typeface="Georgia"/>
              </a:rPr>
              <a:t>.</a:t>
            </a:r>
          </a:p>
          <a:p>
            <a:pPr marR="0" lvl="0" algn="l" rtl="0">
              <a:spcBef>
                <a:spcPts val="1000"/>
              </a:spcBef>
              <a:buNone/>
            </a:pPr>
            <a:endParaRPr sz="2800" dirty="0">
              <a:latin typeface="Arial" charset="0"/>
              <a:ea typeface="Arial" charset="0"/>
              <a:cs typeface="Arial" charset="0"/>
              <a:sym typeface="Georgia"/>
            </a:endParaRPr>
          </a:p>
        </p:txBody>
      </p:sp>
      <p:sp>
        <p:nvSpPr>
          <p:cNvPr id="893" name="Shape 8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CONCEPT REVIEW</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931"/>
        <p:cNvGrpSpPr/>
        <p:nvPr/>
      </p:nvGrpSpPr>
      <p:grpSpPr>
        <a:xfrm>
          <a:off x="0" y="0"/>
          <a:ext cx="0" cy="0"/>
          <a:chOff x="0" y="0"/>
          <a:chExt cx="0" cy="0"/>
        </a:xfrm>
      </p:grpSpPr>
      <p:sp>
        <p:nvSpPr>
          <p:cNvPr id="932" name="Shape 93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Arial" charset="0"/>
                <a:ea typeface="Arial" charset="0"/>
                <a:cs typeface="Arial" charset="0"/>
                <a:sym typeface="Oswald"/>
              </a:rPr>
              <a:t>EXIT TICKET </a:t>
            </a:r>
          </a:p>
          <a:p>
            <a:pPr marL="0" marR="0" lvl="0" indent="0" algn="l" rtl="0">
              <a:lnSpc>
                <a:spcPct val="75000"/>
              </a:lnSpc>
              <a:spcBef>
                <a:spcPts val="0"/>
              </a:spcBef>
              <a:buNone/>
            </a:pPr>
            <a:endParaRPr sz="9000" b="1">
              <a:solidFill>
                <a:srgbClr val="FFFFFF"/>
              </a:solidFill>
              <a:latin typeface="Arial" charset="0"/>
              <a:ea typeface="Arial" charset="0"/>
              <a:cs typeface="Arial" charset="0"/>
              <a:sym typeface="Impact"/>
            </a:endParaRPr>
          </a:p>
        </p:txBody>
      </p:sp>
      <p:cxnSp>
        <p:nvCxnSpPr>
          <p:cNvPr id="933" name="Shape 93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934" name="Shape 93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935" name="Shape 9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LESSON</a:t>
            </a:r>
          </a:p>
        </p:txBody>
      </p:sp>
      <p:sp>
        <p:nvSpPr>
          <p:cNvPr id="936" name="Shape 93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DON’T FORGET TO FILL OUT YOUR EXIT TICKET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512" y="1300718"/>
            <a:ext cx="8920288" cy="4887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378"/>
            <a:ext cx="5803227" cy="3964122"/>
          </a:xfrm>
          <a:prstGeom prst="rect">
            <a:avLst/>
          </a:prstGeom>
        </p:spPr>
      </p:pic>
      <p:sp>
        <p:nvSpPr>
          <p:cNvPr id="2" name="Rectangle 1"/>
          <p:cNvSpPr/>
          <p:nvPr/>
        </p:nvSpPr>
        <p:spPr>
          <a:xfrm>
            <a:off x="635000" y="1518834"/>
            <a:ext cx="1581258" cy="55793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Marketing</a:t>
            </a:r>
            <a:endParaRPr lang="en-US"/>
          </a:p>
        </p:txBody>
      </p:sp>
      <p:cxnSp>
        <p:nvCxnSpPr>
          <p:cNvPr id="6" name="Straight Arrow Connector 5"/>
          <p:cNvCxnSpPr>
            <a:stCxn id="2" idx="3"/>
          </p:cNvCxnSpPr>
          <p:nvPr/>
        </p:nvCxnSpPr>
        <p:spPr>
          <a:xfrm flipV="1">
            <a:off x="2216258" y="1797803"/>
            <a:ext cx="1868254" cy="1"/>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11766" y="2355124"/>
            <a:ext cx="1581258" cy="557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Science</a:t>
            </a:r>
            <a:endParaRPr lang="en-US" dirty="0"/>
          </a:p>
        </p:txBody>
      </p:sp>
      <p:cxnSp>
        <p:nvCxnSpPr>
          <p:cNvPr id="9" name="Straight Arrow Connector 8"/>
          <p:cNvCxnSpPr>
            <a:stCxn id="8" idx="3"/>
          </p:cNvCxnSpPr>
          <p:nvPr/>
        </p:nvCxnSpPr>
        <p:spPr>
          <a:xfrm>
            <a:off x="3593024" y="2634094"/>
            <a:ext cx="635000" cy="3120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802395" y="2913063"/>
            <a:ext cx="299141" cy="12094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p:cNvCxnSpPr>
          <p:nvPr/>
        </p:nvCxnSpPr>
        <p:spPr>
          <a:xfrm flipH="1">
            <a:off x="635000" y="2076773"/>
            <a:ext cx="790629" cy="1540574"/>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25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Types of Machine Learning Problems</a:t>
            </a:r>
            <a:endParaRPr lang="en-US" sz="3200" b="1" dirty="0">
              <a:latin typeface="Arial" charset="0"/>
              <a:ea typeface="Arial" charset="0"/>
              <a:cs typeface="Arial" charset="0"/>
              <a:sym typeface="Oswald"/>
            </a:endParaRPr>
          </a:p>
        </p:txBody>
      </p:sp>
      <p:sp>
        <p:nvSpPr>
          <p:cNvPr id="5" name="Rectangle 4"/>
          <p:cNvSpPr/>
          <p:nvPr/>
        </p:nvSpPr>
        <p:spPr>
          <a:xfrm>
            <a:off x="3657601" y="3533613"/>
            <a:ext cx="7237708" cy="26967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endCxn id="5" idx="3"/>
          </p:cNvCxnSpPr>
          <p:nvPr/>
        </p:nvCxnSpPr>
        <p:spPr>
          <a:xfrm>
            <a:off x="1332854" y="4881966"/>
            <a:ext cx="95624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5" idx="2"/>
          </p:cNvCxnSpPr>
          <p:nvPr/>
        </p:nvCxnSpPr>
        <p:spPr>
          <a:xfrm>
            <a:off x="7276455" y="1828800"/>
            <a:ext cx="0" cy="44015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21172" y="2710902"/>
            <a:ext cx="2125903" cy="553998"/>
          </a:xfrm>
          <a:prstGeom prst="rect">
            <a:avLst/>
          </a:prstGeom>
          <a:noFill/>
        </p:spPr>
        <p:txBody>
          <a:bodyPr wrap="none" rtlCol="0">
            <a:spAutoFit/>
          </a:bodyPr>
          <a:lstStyle/>
          <a:p>
            <a:r>
              <a:rPr lang="en-US" sz="3000" dirty="0" smtClean="0"/>
              <a:t>Continuous</a:t>
            </a:r>
            <a:endParaRPr lang="en-US" sz="3000" dirty="0"/>
          </a:p>
        </p:txBody>
      </p:sp>
      <p:sp>
        <p:nvSpPr>
          <p:cNvPr id="38" name="TextBox 37"/>
          <p:cNvSpPr txBox="1"/>
          <p:nvPr/>
        </p:nvSpPr>
        <p:spPr>
          <a:xfrm>
            <a:off x="7546155" y="2702617"/>
            <a:ext cx="2125903" cy="553998"/>
          </a:xfrm>
          <a:prstGeom prst="rect">
            <a:avLst/>
          </a:prstGeom>
          <a:noFill/>
        </p:spPr>
        <p:txBody>
          <a:bodyPr wrap="none" rtlCol="0">
            <a:spAutoFit/>
          </a:bodyPr>
          <a:lstStyle/>
          <a:p>
            <a:r>
              <a:rPr lang="en-US" sz="3000" dirty="0" smtClean="0"/>
              <a:t>Categorical</a:t>
            </a:r>
            <a:endParaRPr lang="en-US" sz="3000" dirty="0"/>
          </a:p>
        </p:txBody>
      </p:sp>
      <p:sp>
        <p:nvSpPr>
          <p:cNvPr id="39" name="TextBox 38"/>
          <p:cNvSpPr txBox="1"/>
          <p:nvPr/>
        </p:nvSpPr>
        <p:spPr>
          <a:xfrm>
            <a:off x="1503609" y="4029559"/>
            <a:ext cx="2105063" cy="553998"/>
          </a:xfrm>
          <a:prstGeom prst="rect">
            <a:avLst/>
          </a:prstGeom>
          <a:noFill/>
        </p:spPr>
        <p:txBody>
          <a:bodyPr wrap="none" rtlCol="0">
            <a:spAutoFit/>
          </a:bodyPr>
          <a:lstStyle/>
          <a:p>
            <a:r>
              <a:rPr lang="en-US" sz="3000" dirty="0" smtClean="0"/>
              <a:t>Supervised</a:t>
            </a:r>
            <a:endParaRPr lang="en-US" sz="3000" dirty="0"/>
          </a:p>
        </p:txBody>
      </p:sp>
      <p:sp>
        <p:nvSpPr>
          <p:cNvPr id="40" name="TextBox 39"/>
          <p:cNvSpPr txBox="1"/>
          <p:nvPr/>
        </p:nvSpPr>
        <p:spPr>
          <a:xfrm>
            <a:off x="1077210" y="5377912"/>
            <a:ext cx="2531462" cy="553998"/>
          </a:xfrm>
          <a:prstGeom prst="rect">
            <a:avLst/>
          </a:prstGeom>
          <a:noFill/>
        </p:spPr>
        <p:txBody>
          <a:bodyPr wrap="none" rtlCol="0">
            <a:spAutoFit/>
          </a:bodyPr>
          <a:lstStyle/>
          <a:p>
            <a:r>
              <a:rPr lang="en-US" sz="3000" dirty="0" smtClean="0"/>
              <a:t>Unsupervised</a:t>
            </a:r>
            <a:endParaRPr lang="en-US" sz="3000" dirty="0"/>
          </a:p>
        </p:txBody>
      </p:sp>
      <p:sp>
        <p:nvSpPr>
          <p:cNvPr id="41" name="TextBox 40"/>
          <p:cNvSpPr txBox="1"/>
          <p:nvPr/>
        </p:nvSpPr>
        <p:spPr>
          <a:xfrm>
            <a:off x="4242876" y="3937623"/>
            <a:ext cx="2125903" cy="553998"/>
          </a:xfrm>
          <a:prstGeom prst="rect">
            <a:avLst/>
          </a:prstGeom>
          <a:noFill/>
        </p:spPr>
        <p:txBody>
          <a:bodyPr wrap="none" rtlCol="0">
            <a:spAutoFit/>
          </a:bodyPr>
          <a:lstStyle/>
          <a:p>
            <a:r>
              <a:rPr lang="en-US" sz="3000" smtClean="0"/>
              <a:t>Regression</a:t>
            </a:r>
            <a:endParaRPr lang="en-US" sz="3000" dirty="0"/>
          </a:p>
        </p:txBody>
      </p:sp>
      <p:sp>
        <p:nvSpPr>
          <p:cNvPr id="42" name="TextBox 41"/>
          <p:cNvSpPr txBox="1"/>
          <p:nvPr/>
        </p:nvSpPr>
        <p:spPr>
          <a:xfrm>
            <a:off x="7546155" y="3966649"/>
            <a:ext cx="2446504" cy="553998"/>
          </a:xfrm>
          <a:prstGeom prst="rect">
            <a:avLst/>
          </a:prstGeom>
          <a:noFill/>
        </p:spPr>
        <p:txBody>
          <a:bodyPr wrap="none" rtlCol="0">
            <a:spAutoFit/>
          </a:bodyPr>
          <a:lstStyle/>
          <a:p>
            <a:r>
              <a:rPr lang="en-US" sz="3000" smtClean="0"/>
              <a:t>Classification</a:t>
            </a:r>
            <a:endParaRPr lang="en-US" sz="3000" dirty="0"/>
          </a:p>
        </p:txBody>
      </p:sp>
      <p:sp>
        <p:nvSpPr>
          <p:cNvPr id="43" name="TextBox 42"/>
          <p:cNvSpPr txBox="1"/>
          <p:nvPr/>
        </p:nvSpPr>
        <p:spPr>
          <a:xfrm>
            <a:off x="7546155" y="5180376"/>
            <a:ext cx="1912703" cy="553998"/>
          </a:xfrm>
          <a:prstGeom prst="rect">
            <a:avLst/>
          </a:prstGeom>
          <a:noFill/>
        </p:spPr>
        <p:txBody>
          <a:bodyPr wrap="none" rtlCol="0">
            <a:spAutoFit/>
          </a:bodyPr>
          <a:lstStyle/>
          <a:p>
            <a:r>
              <a:rPr lang="en-US" sz="3000" dirty="0" smtClean="0"/>
              <a:t>Clustering</a:t>
            </a:r>
            <a:endParaRPr lang="en-US" sz="3000" dirty="0"/>
          </a:p>
        </p:txBody>
      </p:sp>
      <p:sp>
        <p:nvSpPr>
          <p:cNvPr id="44" name="TextBox 43"/>
          <p:cNvSpPr txBox="1"/>
          <p:nvPr/>
        </p:nvSpPr>
        <p:spPr>
          <a:xfrm>
            <a:off x="4298296" y="5084818"/>
            <a:ext cx="2896947" cy="1015663"/>
          </a:xfrm>
          <a:prstGeom prst="rect">
            <a:avLst/>
          </a:prstGeom>
          <a:noFill/>
        </p:spPr>
        <p:txBody>
          <a:bodyPr wrap="none" rtlCol="0">
            <a:spAutoFit/>
          </a:bodyPr>
          <a:lstStyle/>
          <a:p>
            <a:r>
              <a:rPr lang="en-US" sz="3000" dirty="0" smtClean="0"/>
              <a:t>LV / Dimension </a:t>
            </a:r>
          </a:p>
          <a:p>
            <a:r>
              <a:rPr lang="en-US" sz="3000" dirty="0" smtClean="0"/>
              <a:t>Reduction</a:t>
            </a:r>
            <a:endParaRPr lang="en-US" sz="3000" dirty="0"/>
          </a:p>
        </p:txBody>
      </p:sp>
    </p:spTree>
    <p:extLst>
      <p:ext uri="{BB962C8B-B14F-4D97-AF65-F5344CB8AC3E}">
        <p14:creationId xmlns:p14="http://schemas.microsoft.com/office/powerpoint/2010/main" val="22439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3004</Words>
  <Application>Microsoft Macintosh PowerPoint</Application>
  <PresentationFormat>Custom</PresentationFormat>
  <Paragraphs>538</Paragraphs>
  <Slides>77</Slides>
  <Notes>77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77</vt:i4>
      </vt:variant>
    </vt:vector>
  </HeadingPairs>
  <TitlesOfParts>
    <vt:vector size="86" baseType="lpstr">
      <vt:lpstr>Consolas</vt:lpstr>
      <vt:lpstr>Georgia</vt:lpstr>
      <vt:lpstr>Helvetica Neue</vt:lpstr>
      <vt:lpstr>Impact</vt:lpstr>
      <vt:lpstr>Merriweather Sans</vt:lpstr>
      <vt:lpstr>Oswald</vt:lpstr>
      <vt:lpstr>Arial</vt:lpstr>
      <vt:lpstr>White</vt:lpstr>
      <vt:lpstr>White</vt:lpstr>
      <vt:lpstr>PowerPoint Presentation</vt:lpstr>
      <vt:lpstr>PowerPoint Presentation</vt:lpstr>
      <vt:lpstr>PowerPoint Presentation</vt:lpstr>
      <vt:lpstr>LEARNING OBJECTIVES</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Reid Offringa</cp:lastModifiedBy>
  <cp:revision>225</cp:revision>
  <dcterms:modified xsi:type="dcterms:W3CDTF">2017-03-24T01:00:58Z</dcterms:modified>
</cp:coreProperties>
</file>